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257" r:id="rId3"/>
    <p:sldId id="258" r:id="rId4"/>
    <p:sldId id="282" r:id="rId5"/>
    <p:sldId id="306" r:id="rId6"/>
    <p:sldId id="307" r:id="rId7"/>
    <p:sldId id="279" r:id="rId8"/>
    <p:sldId id="283" r:id="rId9"/>
    <p:sldId id="284" r:id="rId10"/>
    <p:sldId id="285" r:id="rId11"/>
    <p:sldId id="266" r:id="rId12"/>
    <p:sldId id="281" r:id="rId13"/>
    <p:sldId id="286" r:id="rId14"/>
    <p:sldId id="259" r:id="rId15"/>
    <p:sldId id="298" r:id="rId16"/>
    <p:sldId id="267" r:id="rId17"/>
    <p:sldId id="26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8" r:id="rId26"/>
    <p:sldId id="260" r:id="rId27"/>
    <p:sldId id="261" r:id="rId28"/>
    <p:sldId id="276" r:id="rId29"/>
    <p:sldId id="309" r:id="rId30"/>
    <p:sldId id="311" r:id="rId31"/>
    <p:sldId id="292" r:id="rId32"/>
    <p:sldId id="287" r:id="rId33"/>
    <p:sldId id="312" r:id="rId34"/>
    <p:sldId id="288" r:id="rId35"/>
    <p:sldId id="289" r:id="rId36"/>
    <p:sldId id="290" r:id="rId37"/>
    <p:sldId id="293" r:id="rId38"/>
    <p:sldId id="291" r:id="rId39"/>
    <p:sldId id="310" r:id="rId40"/>
    <p:sldId id="295" r:id="rId41"/>
    <p:sldId id="296" r:id="rId42"/>
    <p:sldId id="277" r:id="rId43"/>
    <p:sldId id="297" r:id="rId44"/>
    <p:sldId id="294" r:id="rId45"/>
    <p:sldId id="265" r:id="rId46"/>
    <p:sldId id="280" r:id="rId47"/>
    <p:sldId id="272" r:id="rId48"/>
    <p:sldId id="273" r:id="rId49"/>
    <p:sldId id="275" r:id="rId50"/>
    <p:sldId id="274" r:id="rId51"/>
    <p:sldId id="270" r:id="rId52"/>
    <p:sldId id="313" r:id="rId53"/>
    <p:sldId id="27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E98D7-908D-C8F3-D38B-263B66468221}" v="5" dt="2018-08-18T11:35:56.024"/>
    <p1510:client id="{78044F43-7154-2C98-DDA6-7A0812BE515A}" v="1" dt="2018-08-18T17:02:16.255"/>
    <p1510:client id="{B82C219C-7F32-E7AB-D439-56F4CE9020B2}" v="5" dt="2018-08-18T17:21:15.987"/>
    <p1510:client id="{442155F2-1834-B6FD-C9AA-F65C19CBFBD0}" v="2" dt="2018-08-19T22:03:58.2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7AD92-3193-4F3B-B718-BDE4AF4AFA61}" type="datetimeFigureOut">
              <a:rPr lang="en-US"/>
              <a:t>8/22/2018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39104-115C-4501-A673-075924DC6C3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61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stats101/intro/intro-lecture01.pdf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pdf/1503.05570.pdf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.gov/preservation/resources/rfs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loc.gov/preservation/resources/rfs/TOC.html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.gov/preservation/resources/rfs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cel-easy.com/examples/import-export-text-files.html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ools.ietf.org/html/rfc4180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inalfantasy.wikia.com/wiki/Level_grinding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Grinding_(gaming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htcx.com/wp-content/uploads/2015/02/canstockphoto3986275.jpg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rillist.com/entertainment/nation/how-new-netflix-recommendation-algorithm-work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wired.co.uk/article/how-do-netflixs-algorithms-work-machine-learning-helps-to-predict-what-viewers-will-like" TargetMode="External"/><Relationship Id="rId4" Type="http://schemas.openxmlformats.org/officeDocument/2006/relationships/hyperlink" Target="https://medium.com/netflix-techblog/artwork-personalization-c589f074ad76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See also </a:t>
            </a:r>
            <a:r>
              <a:rPr lang="en-US" dirty="0">
                <a:hlinkClick r:id="rId3"/>
              </a:rPr>
              <a:t>https://web.stanford.edu/class/stats101/intro/intro-lecture01.pdf</a:t>
            </a:r>
            <a:r>
              <a:rPr lang="en-US" dirty="0">
                <a:cs typeface="Calibri"/>
              </a:rPr>
              <a:t> for inspiration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Useful: </a:t>
            </a:r>
            <a:r>
              <a:rPr lang="en-US" dirty="0">
                <a:hlinkClick r:id="rId4"/>
              </a:rPr>
              <a:t>https://arxiv.org/pdf/1503.05570.pdf</a:t>
            </a:r>
            <a:endParaRPr lang="en-US" dirty="0">
              <a:cs typeface="Calibri"/>
              <a:hlinkClick r:id="rId4"/>
            </a:endParaRPr>
          </a:p>
          <a:p>
            <a:r>
              <a:rPr lang="en-US" dirty="0"/>
              <a:t>A Data Science Course for Undergraduates: Thinking With Data by Ben </a:t>
            </a:r>
            <a:r>
              <a:rPr lang="en-US" dirty="0" err="1"/>
              <a:t>Baumer</a:t>
            </a:r>
            <a:r>
              <a:rPr lang="en-US" dirty="0"/>
              <a:t>, The American Statistician Vol. 69 , Issue. 4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52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http://www.wiiplaygameslv.com/catalog/board_games-toyvault/but_wait_theres_more/406443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02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https://betanews.com/2014/04/15/windows-8-1-without-update-will-no-longer-receive-security-updates/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93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An outline of what I plan to cover in Data 601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3"/>
              </a:rPr>
              <a:t>https://www.loc.gov/preservation/resources/rfs/</a:t>
            </a:r>
            <a:endParaRPr lang="en-US" dirty="0">
              <a:cs typeface="Calibri"/>
              <a:hlinkClick r:id="rId3"/>
            </a:endParaRPr>
          </a:p>
          <a:p>
            <a:r>
              <a:rPr lang="en-US" dirty="0">
                <a:hlinkClick r:id="rId4"/>
              </a:rPr>
              <a:t>https://www.loc.gov/preservation/resources/rfs/TOC.html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https://www.loc.gov/preservation/resources/rfs/stillimg.html#photodigital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0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An outline of what I plan to cover in Data 601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3"/>
              </a:rPr>
              <a:t>https://www.loc.gov/preservation/resources/rfs/</a:t>
            </a:r>
            <a:endParaRPr lang="en-US" dirty="0">
              <a:cs typeface="Calibri"/>
              <a:hlinkClick r:id="rId3"/>
            </a:endParaRPr>
          </a:p>
          <a:p>
            <a:r>
              <a:rPr lang="en-US" dirty="0"/>
              <a:t>https://www.loc.gov/preservation/resources/rfs/TOC.html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16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https://www.excel-easy.com/examples/import-export-text-files.html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17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https://www.excel-easy.com/examples/import-export-text-files.html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59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Image: </a:t>
            </a:r>
            <a:r>
              <a:rPr lang="en-US" dirty="0">
                <a:hlinkClick r:id="rId3"/>
              </a:rPr>
              <a:t>https://www.excel-easy.com/examples/import-export-text-files.html</a:t>
            </a:r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https://tools.ietf.org/html/rfc4180</a:t>
            </a:r>
            <a:endParaRPr lang="en-US">
              <a:cs typeface="Calibri"/>
              <a:hlinkClick r:id="rId4"/>
            </a:endParaRPr>
          </a:p>
          <a:p>
            <a:r>
              <a:rPr lang="en-US" dirty="0"/>
              <a:t>https://stackoverflow.com/questions/17808511/properly-escape-a-double-quote-in-csv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00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https://en.wikipedia.org/wiki/Delimiter-separated_values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34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https://www.excel-easy.com/examples/import-export-text-files.html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71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https://www.excel-easy.com/examples/import-export-text-files.html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33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https://trends.google.com/trends/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87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https://web.stanford.edu/class/stats101/intro/intro-lecture01.pdf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85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https://harveymilk.com/hmcra-family-survey-2/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48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http://finalfantasy.wikia.com/wiki/Level_grinding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https://en.wikipedia.org/wiki/Grinding_(gaming</a:t>
            </a:r>
            <a:r>
              <a:rPr lang="en-US" dirty="0"/>
              <a:t>)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https://www.vectorstock.com/royalty-free-vector/timer-sign-icon-30-minutes-stopwatch-symbol-vector-3756908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40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https://www.vhtcx.com/wp-content/uploads/2015/02/canstockphoto3986275.jpg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https://www.vhtcx.com/blog/5-causes-customer-frustration-fix/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03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Timeline: </a:t>
            </a:r>
            <a:r>
              <a:rPr lang="en-US"/>
              <a:t>http://www.dataversity.net/brief-history-data-science/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4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Image source: </a:t>
            </a:r>
            <a:r>
              <a:rPr lang="en-US"/>
              <a:t>https://www.compli.com/blog/survey/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90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https://www.thrillist.com/entertainment/nation/how-new-netflix-recommendation-algorithm-works</a:t>
            </a:r>
            <a:r>
              <a:rPr lang="en-US" dirty="0"/>
              <a:t>#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https://medium.com/netflix-techblog/artwork-personalization-c589f074ad76</a:t>
            </a:r>
            <a:endParaRPr lang="en-US" dirty="0">
              <a:cs typeface="Calibri"/>
              <a:hlinkClick r:id="rId4"/>
            </a:endParaRPr>
          </a:p>
          <a:p>
            <a:r>
              <a:rPr lang="en-US" dirty="0">
                <a:hlinkClick r:id="rId5"/>
              </a:rPr>
              <a:t>https://www.wired.co.uk/article/how-do-netflixs-algorithms-work-machine-learning-helps-to-predict-what-viewers-will-like</a:t>
            </a:r>
            <a:endParaRPr lang="en-US" dirty="0">
              <a:cs typeface="Calibri"/>
              <a:hlinkClick r:id="rId5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44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https://www.trippinsights.com/2018/01/04/milling-about/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47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https://me.me/i/mustache-you-a-question-and-please-mullet-over-com-lilahdelilah-4900203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66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https://www.dataquest.io/blog/jupyter-notebook-tips-tricks-shortcuts/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9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https://imgflip.com/memetemplate/68354308/Do-all-the-things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73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http://www.wiiplaygameslv.com/catalog/board_games-toyvault/but_wait_theres_more/406443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72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scienceglossary.or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dev2ops.org/2010/02/what-is-devops/&#8203;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tionary.org/wiki/corpus#Nou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.gov/preservation/digital/formats/fdd/fdd000323.s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oc.gov/preservation/digital/formats/fdd/fdd000398.shtml" TargetMode="External"/><Relationship Id="rId5" Type="http://schemas.openxmlformats.org/officeDocument/2006/relationships/hyperlink" Target="https://www.loc.gov/preservation/digital/formats/fdd/fdd000075.shtml" TargetMode="External"/><Relationship Id="rId4" Type="http://schemas.openxmlformats.org/officeDocument/2006/relationships/hyperlink" Target="https://www.loc.gov/preservation/digital/formats/fdd/fdd000381.s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hyperlink" Target="https://en.wikipedia.org/wiki/Comma-separated_values" TargetMode="External"/><Relationship Id="rId4" Type="http://schemas.openxmlformats.org/officeDocument/2006/relationships/hyperlink" Target="https://tools.ietf.org/html/rfc4180&#8203;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Comma-separated_values" TargetMode="External"/><Relationship Id="rId4" Type="http://schemas.openxmlformats.org/officeDocument/2006/relationships/hyperlink" Target="https://tools.ietf.org/html/rfc4180&#8203;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ience&#8203;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try.github.io/&#8203;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hbr.org/2017/01/the-best-data-scientists-get-out-and-talk-to-people&#8203;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inimum_viable_product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modoro_Techniqu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help/how-to-ask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achine-learning/home/welcome" TargetMode="External"/><Relationship Id="rId2" Type="http://schemas.openxmlformats.org/officeDocument/2006/relationships/hyperlink" Target="https://www.meetup.com/topics/data-science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dnuggets.com/2016/10/battle-data-science-venn-diagrams.html&#8203;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601 @ UMBC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Class 1: data formats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r>
              <a:rPr lang="en-US" dirty="0">
                <a:cs typeface="Calibri"/>
              </a:rPr>
              <a:t>Data 601</a:t>
            </a:r>
          </a:p>
          <a:p>
            <a:r>
              <a:rPr lang="en-US" dirty="0">
                <a:cs typeface="Calibri"/>
              </a:rPr>
              <a:t>August 30,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1FA58-9DF1-4734-B33B-71ED1A7CD32C}"/>
              </a:ext>
            </a:extLst>
          </p:cNvPr>
          <p:cNvSpPr txBox="1"/>
          <p:nvPr/>
        </p:nvSpPr>
        <p:spPr>
          <a:xfrm>
            <a:off x="9037607" y="593928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These notes are </a:t>
            </a:r>
            <a:r>
              <a:rPr lang="en-US" dirty="0">
                <a:cs typeface="Calibri"/>
                <a:hlinkClick r:id="rId3"/>
              </a:rPr>
              <a:t>CC BY 4.0</a:t>
            </a: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F69B-4EEC-4F3A-864A-865184089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Profusion of title and labels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EC77E-1E80-44B3-9000-C218BABC3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3" y="5937549"/>
            <a:ext cx="11004430" cy="483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cs typeface="Calibri"/>
              </a:rPr>
              <a:t>https://www.datacamp.com/community/tutorials/data-science-industry-infographic</a:t>
            </a:r>
            <a:endParaRPr lang="en-US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B87A3DC-6E15-423D-8626-55618596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022" y="4939533"/>
            <a:ext cx="3591464" cy="1493426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FFE045-634A-4B4B-A7EC-E3E5F0FE0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420" y="669622"/>
            <a:ext cx="4037162" cy="1766268"/>
          </a:xfrm>
          <a:prstGeom prst="rect">
            <a:avLst/>
          </a:prstGeom>
        </p:spPr>
      </p:pic>
      <p:pic>
        <p:nvPicPr>
          <p:cNvPr id="8" name="Picture 8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C1D9AD52-A60B-4BE6-8264-C1780A8F4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77" y="1704887"/>
            <a:ext cx="3591464" cy="1492904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1F4D853-2C1B-4126-94B3-29B57E6F2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21" y="3648364"/>
            <a:ext cx="3663350" cy="1588480"/>
          </a:xfrm>
          <a:prstGeom prst="rect">
            <a:avLst/>
          </a:prstGeom>
        </p:spPr>
      </p:pic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A18A6A3-03A3-41F8-9617-3F911714A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891" y="1712942"/>
            <a:ext cx="3922143" cy="1721211"/>
          </a:xfrm>
          <a:prstGeom prst="rect">
            <a:avLst/>
          </a:prstGeom>
        </p:spPr>
      </p:pic>
      <p:pic>
        <p:nvPicPr>
          <p:cNvPr id="16" name="Picture 16" descr="A screenshot of a social media post of a person&#10;&#10;Description generated with very high confidence">
            <a:extLst>
              <a:ext uri="{FF2B5EF4-FFF2-40B4-BE49-F238E27FC236}">
                <a16:creationId xmlns:a16="http://schemas.microsoft.com/office/drawing/2014/main" id="{5093AC7B-AC50-4BD4-8367-B3A9F899BA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6248" y="2759339"/>
            <a:ext cx="3821501" cy="1554982"/>
          </a:xfrm>
          <a:prstGeom prst="rect">
            <a:avLst/>
          </a:prstGeom>
        </p:spPr>
      </p:pic>
      <p:pic>
        <p:nvPicPr>
          <p:cNvPr id="12" name="Picture 12" descr="A screenshot of a cell phone screen with text&#10;&#10;Description generated with very high confidence">
            <a:extLst>
              <a:ext uri="{FF2B5EF4-FFF2-40B4-BE49-F238E27FC236}">
                <a16:creationId xmlns:a16="http://schemas.microsoft.com/office/drawing/2014/main" id="{43868C8B-BC13-46CC-9EA7-CC982C41B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4363" y="4153007"/>
            <a:ext cx="3965275" cy="15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1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1950-4925-407F-9517-2A580F31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8807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Data science is an active field with lots of jargon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0148-BD26-4777-A844-9E0366AD5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There will always be something you haven't heard of before.</a:t>
            </a:r>
          </a:p>
          <a:p>
            <a:pPr marL="457200" indent="-457200"/>
            <a:r>
              <a:rPr lang="en-US" dirty="0">
                <a:cs typeface="Calibri"/>
              </a:rPr>
              <a:t>Know enough to be conversant with peers</a:t>
            </a:r>
          </a:p>
          <a:p>
            <a:pPr marL="457200" indent="-457200"/>
            <a:r>
              <a:rPr lang="en-US" dirty="0">
                <a:cs typeface="Calibri"/>
              </a:rPr>
              <a:t>Be curious about new topics</a:t>
            </a:r>
          </a:p>
          <a:p>
            <a:pPr marL="457200" indent="-457200"/>
            <a:r>
              <a:rPr lang="en-US" dirty="0">
                <a:cs typeface="Calibri"/>
              </a:rPr>
              <a:t>Research concepts and labels before using them</a:t>
            </a:r>
          </a:p>
          <a:p>
            <a:pPr marL="0" indent="0">
              <a:buNone/>
            </a:pPr>
            <a:endParaRPr lang="en-US" i="1" dirty="0">
              <a:cs typeface="Calibri"/>
            </a:endParaRPr>
          </a:p>
          <a:p>
            <a:pPr marL="0" indent="0">
              <a:buNone/>
            </a:pPr>
            <a:r>
              <a:rPr lang="en-US" i="1" dirty="0">
                <a:cs typeface="Calibri"/>
              </a:rPr>
              <a:t>Reference</a:t>
            </a:r>
            <a:r>
              <a:rPr lang="en-US" dirty="0">
                <a:cs typeface="Calibri"/>
              </a:rPr>
              <a:t>:  </a:t>
            </a:r>
            <a:r>
              <a:rPr lang="en-US" dirty="0">
                <a:cs typeface="Calibri"/>
                <a:hlinkClick r:id="rId2"/>
              </a:rPr>
              <a:t>http://www.datascienceglossary.org/</a:t>
            </a:r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0999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4FB086F-01C9-47D4-B13E-278AD68E4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50" t="11139" r="2857" b="2220"/>
          <a:stretch/>
        </p:blipFill>
        <p:spPr>
          <a:xfrm>
            <a:off x="3660477" y="891098"/>
            <a:ext cx="8537466" cy="57183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71FF6F-5126-487A-A984-7068FD6A4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36" y="221351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Why learn data science?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36069-7286-44E6-AAD9-C6955406D2AA}"/>
              </a:ext>
            </a:extLst>
          </p:cNvPr>
          <p:cNvSpPr txBox="1"/>
          <p:nvPr/>
        </p:nvSpPr>
        <p:spPr>
          <a:xfrm>
            <a:off x="71887" y="2122098"/>
            <a:ext cx="3738113" cy="163121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Arial"/>
              </a:rPr>
              <a:t>Explore: identify patterns​</a:t>
            </a:r>
            <a:endParaRPr lang="en-US" sz="2000" dirty="0">
              <a:cs typeface="Calibri"/>
            </a:endParaRPr>
          </a:p>
          <a:p>
            <a:endParaRPr lang="en-US" sz="2000" dirty="0">
              <a:cs typeface="Arial"/>
            </a:endParaRPr>
          </a:p>
          <a:p>
            <a:r>
              <a:rPr lang="en-US" sz="2000" dirty="0">
                <a:cs typeface="Arial"/>
              </a:rPr>
              <a:t>Predict: make informed guesses​</a:t>
            </a:r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cs typeface="Arial"/>
              </a:rPr>
              <a:t>Infer: quantify what you know</a:t>
            </a:r>
            <a:endParaRPr lang="en-US" sz="2000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F2CA46-D523-4123-BD84-4F8FC54C1DA6}"/>
              </a:ext>
            </a:extLst>
          </p:cNvPr>
          <p:cNvSpPr txBox="1"/>
          <p:nvPr/>
        </p:nvSpPr>
        <p:spPr>
          <a:xfrm>
            <a:off x="569343" y="4602193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cs typeface="Calibri"/>
              </a:rPr>
              <a:t>Motives</a:t>
            </a:r>
            <a:r>
              <a:rPr lang="en-US" dirty="0">
                <a:cs typeface="Calibri"/>
              </a:rPr>
              <a:t>:</a:t>
            </a:r>
            <a:endParaRPr lang="en-US" dirty="0"/>
          </a:p>
          <a:p>
            <a:r>
              <a:rPr lang="en-US" dirty="0"/>
              <a:t>Make money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Help people</a:t>
            </a:r>
          </a:p>
          <a:p>
            <a:r>
              <a:rPr lang="en-US" dirty="0">
                <a:cs typeface="Calibri"/>
              </a:rPr>
              <a:t>Gain new knowledge</a:t>
            </a:r>
          </a:p>
        </p:txBody>
      </p:sp>
    </p:spTree>
    <p:extLst>
      <p:ext uri="{BB962C8B-B14F-4D97-AF65-F5344CB8AC3E}">
        <p14:creationId xmlns:p14="http://schemas.microsoft.com/office/powerpoint/2010/main" val="687479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183ED-CD3A-4553-B511-EC3B060D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Large scale use cases with lots of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36144-CDC1-4699-8C2C-6653FEBF3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cs typeface="Calibri"/>
              </a:rPr>
              <a:t>Google search engine</a:t>
            </a:r>
          </a:p>
          <a:p>
            <a:r>
              <a:rPr lang="en-US" sz="3200" dirty="0">
                <a:cs typeface="Calibri"/>
              </a:rPr>
              <a:t>Recommendations from Amazon and Netflix</a:t>
            </a:r>
          </a:p>
          <a:p>
            <a:r>
              <a:rPr lang="en-US" sz="3200" dirty="0">
                <a:cs typeface="Calibri"/>
              </a:rPr>
              <a:t>Bank and Credit Card fraud detection</a:t>
            </a:r>
          </a:p>
          <a:p>
            <a:r>
              <a:rPr lang="en-US" sz="3200" dirty="0">
                <a:cs typeface="Calibri"/>
              </a:rPr>
              <a:t>Logistics (DHL, UPS)</a:t>
            </a:r>
          </a:p>
          <a:p>
            <a:r>
              <a:rPr lang="en-US" sz="3200" dirty="0">
                <a:cs typeface="Calibri"/>
              </a:rPr>
              <a:t>Healthcare</a:t>
            </a:r>
          </a:p>
        </p:txBody>
      </p:sp>
    </p:spTree>
    <p:extLst>
      <p:ext uri="{BB962C8B-B14F-4D97-AF65-F5344CB8AC3E}">
        <p14:creationId xmlns:p14="http://schemas.microsoft.com/office/powerpoint/2010/main" val="179310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E30BE-97B5-4BB6-A94A-F58ED123E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cs typeface="Calibri Light"/>
              </a:rPr>
              <a:t>Assumption in this class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05855-4E1F-4350-920D-6CDCA01E4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44" y="1796870"/>
            <a:ext cx="11378241" cy="46676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In class we will assume you are a lone data scientist on an island with an internet connection.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This is not the typical case -- you'll have coworkers, customers, bosses, competitors, collaborators, peers.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i="1" dirty="0">
                <a:cs typeface="Calibri"/>
              </a:rPr>
              <a:t>Example</a:t>
            </a:r>
            <a:r>
              <a:rPr lang="en-US" dirty="0">
                <a:cs typeface="Calibri"/>
              </a:rPr>
              <a:t>: </a:t>
            </a:r>
          </a:p>
          <a:p>
            <a:r>
              <a:rPr lang="en-US" sz="2400" dirty="0">
                <a:cs typeface="Calibri"/>
              </a:rPr>
              <a:t>In this class, grading is not competitive</a:t>
            </a:r>
          </a:p>
          <a:p>
            <a:r>
              <a:rPr lang="en-US" sz="2400" dirty="0">
                <a:cs typeface="Calibri"/>
              </a:rPr>
              <a:t>As an employee at a company, you may be competing for a bonus or promotion</a:t>
            </a: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--&gt; consequence: personal and organizational politics factor into the work environment</a:t>
            </a:r>
          </a:p>
        </p:txBody>
      </p:sp>
    </p:spTree>
    <p:extLst>
      <p:ext uri="{BB962C8B-B14F-4D97-AF65-F5344CB8AC3E}">
        <p14:creationId xmlns:p14="http://schemas.microsoft.com/office/powerpoint/2010/main" val="2860496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52A2E-A29D-48C7-AD8A-B1FBFC270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Small scale use cases with not much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8297-3BE8-455D-A615-B8EC2363B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As a business employee or bureaucrat or politician</a:t>
            </a:r>
          </a:p>
          <a:p>
            <a:r>
              <a:rPr lang="en-US" dirty="0">
                <a:cs typeface="Calibri"/>
              </a:rPr>
              <a:t>How do I improve decision making process?</a:t>
            </a:r>
            <a:endParaRPr lang="en-US" dirty="0"/>
          </a:p>
          <a:p>
            <a:r>
              <a:rPr lang="en-US" dirty="0">
                <a:cs typeface="Calibri"/>
              </a:rPr>
              <a:t>How do I evaluate the outcome of decisions?</a:t>
            </a:r>
          </a:p>
          <a:p>
            <a:r>
              <a:rPr lang="en-US" dirty="0">
                <a:cs typeface="Calibri"/>
              </a:rPr>
              <a:t>How do I decrease the risk when faced with an opportunity?</a:t>
            </a:r>
          </a:p>
          <a:p>
            <a:r>
              <a:rPr lang="en-US" dirty="0">
                <a:cs typeface="Calibri"/>
              </a:rPr>
              <a:t>How do I convince other stakeholders of the best course of action?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While not taking too much time, spending too much money, using the resources I already have access to, and in a way that is convincing?</a:t>
            </a:r>
          </a:p>
        </p:txBody>
      </p:sp>
    </p:spTree>
    <p:extLst>
      <p:ext uri="{BB962C8B-B14F-4D97-AF65-F5344CB8AC3E}">
        <p14:creationId xmlns:p14="http://schemas.microsoft.com/office/powerpoint/2010/main" val="3550033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1E0CD-64BA-4534-9081-33C99C28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science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CA153-4E7C-4EA4-93D7-6BCAEEB37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38" y="1825625"/>
            <a:ext cx="7165677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3200" dirty="0">
              <a:cs typeface="Calibri"/>
            </a:endParaRPr>
          </a:p>
          <a:p>
            <a:endParaRPr lang="en-US" sz="3200" dirty="0">
              <a:cs typeface="Calibri"/>
            </a:endParaRPr>
          </a:p>
          <a:p>
            <a:r>
              <a:rPr lang="en-US" sz="3200" dirty="0">
                <a:cs typeface="Calibri"/>
              </a:rPr>
              <a:t>Stand up</a:t>
            </a:r>
          </a:p>
          <a:p>
            <a:r>
              <a:rPr lang="en-US" sz="3200" dirty="0">
                <a:cs typeface="Calibri"/>
              </a:rPr>
              <a:t>Walk around</a:t>
            </a:r>
          </a:p>
          <a:p>
            <a:r>
              <a:rPr lang="en-US" sz="3200" dirty="0">
                <a:cs typeface="Calibri"/>
              </a:rPr>
              <a:t>Introduce yourself to another person</a:t>
            </a:r>
          </a:p>
          <a:p>
            <a:r>
              <a:rPr lang="en-US" sz="3200" dirty="0">
                <a:cs typeface="Calibri"/>
              </a:rPr>
              <a:t>Ask them what they think the most popular software tool in data science is</a:t>
            </a:r>
          </a:p>
          <a:p>
            <a:endParaRPr lang="en-US" sz="3200" dirty="0">
              <a:cs typeface="Calibri"/>
            </a:endParaRPr>
          </a:p>
        </p:txBody>
      </p:sp>
      <p:pic>
        <p:nvPicPr>
          <p:cNvPr id="4" name="Picture 4" descr="A picture containing group, sky, outdoor&#10;&#10;Description generated with high confidence">
            <a:extLst>
              <a:ext uri="{FF2B5EF4-FFF2-40B4-BE49-F238E27FC236}">
                <a16:creationId xmlns:a16="http://schemas.microsoft.com/office/drawing/2014/main" id="{F06ABAC2-13E9-4C26-9699-A915F8C35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854" y="1295400"/>
            <a:ext cx="4597879" cy="4612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6FBE8-F93F-4E0A-BB68-A1FA21BAF0F4}"/>
              </a:ext>
            </a:extLst>
          </p:cNvPr>
          <p:cNvSpPr txBox="1"/>
          <p:nvPr/>
        </p:nvSpPr>
        <p:spPr>
          <a:xfrm>
            <a:off x="6881004" y="6183702"/>
            <a:ext cx="5805577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https://www.trippinsights.com/2018/01/04/milling-about/</a:t>
            </a:r>
            <a:endParaRPr lang="en-US" sz="1400" dirty="0">
              <a:cs typeface="Calibri"/>
            </a:endParaRPr>
          </a:p>
          <a:p>
            <a:pPr algn="ctr"/>
            <a:endParaRPr lang="en-US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0156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D5C7-5F13-4E46-9841-B82D0A581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6B853-006F-4B8E-9902-C577175E3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i="1" dirty="0">
                <a:cs typeface="Calibri"/>
              </a:rPr>
              <a:t>Ben's claim</a:t>
            </a:r>
            <a:r>
              <a:rPr lang="en-US" dirty="0">
                <a:cs typeface="Calibri"/>
              </a:rPr>
              <a:t>: most popular tool in data science is </a:t>
            </a:r>
            <a:r>
              <a:rPr lang="en-US" b="1" dirty="0">
                <a:cs typeface="Calibri"/>
              </a:rPr>
              <a:t>Excel</a:t>
            </a:r>
            <a:r>
              <a:rPr lang="en-US" dirty="0">
                <a:cs typeface="Calibri"/>
              </a:rPr>
              <a:t>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Excel is attractive because it's flexible and capable -- it can store data, the transform, and the visualization.</a:t>
            </a:r>
            <a:endParaRPr lang="en-US" dirty="0"/>
          </a:p>
          <a:p>
            <a:r>
              <a:rPr lang="en-US" dirty="0">
                <a:cs typeface="Calibri"/>
              </a:rPr>
              <a:t>However, as an analytic ages in Excel and is increasingly tailored, it becomes increasingly brittle.</a:t>
            </a:r>
            <a:endParaRPr lang="en-US" dirty="0"/>
          </a:p>
          <a:p>
            <a:r>
              <a:rPr lang="en-US" dirty="0">
                <a:cs typeface="Calibri"/>
              </a:rPr>
              <a:t>Also, in the list of capabilities I didn't include documentation.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66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601: </a:t>
            </a:r>
            <a:r>
              <a:rPr lang="en-US" b="1" i="1" dirty="0">
                <a:cs typeface="Calibri Light"/>
              </a:rPr>
              <a:t>Python</a:t>
            </a:r>
            <a:endParaRPr lang="en-US" b="1" dirty="0">
              <a:cs typeface="Calibri Light"/>
            </a:endParaRPr>
          </a:p>
        </p:txBody>
      </p:sp>
      <p:pic>
        <p:nvPicPr>
          <p:cNvPr id="4" name="Picture 4" descr="A person looking at the camera&#10;&#10;Description generated with high confidence">
            <a:extLst>
              <a:ext uri="{FF2B5EF4-FFF2-40B4-BE49-F238E27FC236}">
                <a16:creationId xmlns:a16="http://schemas.microsoft.com/office/drawing/2014/main" id="{5D34D5E0-EAE7-4347-B0F5-A0D12471DF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1" r="287" b="11809"/>
          <a:stretch/>
        </p:blipFill>
        <p:spPr>
          <a:xfrm>
            <a:off x="6947357" y="1468296"/>
            <a:ext cx="4991614" cy="505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9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601: </a:t>
            </a:r>
            <a:r>
              <a:rPr lang="en-US" b="1" i="1" dirty="0">
                <a:cs typeface="Calibri Light"/>
              </a:rPr>
              <a:t>Python</a:t>
            </a:r>
            <a:endParaRPr lang="en-US" b="1" i="1" dirty="0"/>
          </a:p>
        </p:txBody>
      </p:sp>
      <p:pic>
        <p:nvPicPr>
          <p:cNvPr id="4" name="Picture 4" descr="A person looking at the camera&#10;&#10;Description generated with high confidence">
            <a:extLst>
              <a:ext uri="{FF2B5EF4-FFF2-40B4-BE49-F238E27FC236}">
                <a16:creationId xmlns:a16="http://schemas.microsoft.com/office/drawing/2014/main" id="{5D34D5E0-EAE7-4347-B0F5-A0D12471D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1" r="287" b="11809"/>
          <a:stretch/>
        </p:blipFill>
        <p:spPr>
          <a:xfrm>
            <a:off x="6947357" y="1468296"/>
            <a:ext cx="4991614" cy="5055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0B039B-3C66-4B32-BA30-F9E5A98FA644}"/>
              </a:ext>
            </a:extLst>
          </p:cNvPr>
          <p:cNvSpPr txBox="1"/>
          <p:nvPr/>
        </p:nvSpPr>
        <p:spPr>
          <a:xfrm>
            <a:off x="612475" y="2876909"/>
            <a:ext cx="5503652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Raise your hand if you</a:t>
            </a:r>
            <a:r>
              <a:rPr lang="en-US" sz="3200" dirty="0">
                <a:cs typeface="Calibri"/>
              </a:rPr>
              <a:t> have </a:t>
            </a:r>
            <a:r>
              <a:rPr lang="en-US" sz="3200" u="sng" dirty="0">
                <a:cs typeface="Calibri"/>
              </a:rPr>
              <a:t>heard of</a:t>
            </a:r>
            <a:r>
              <a:rPr lang="en-US" sz="3200" dirty="0">
                <a:cs typeface="Calibri"/>
              </a:rPr>
              <a:t> the programming language called Python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17E0DC2-05D9-40C3-AA4B-6404669B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462" y="461872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8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FE2A725-2280-436A-BA03-64C2BAB3F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362" y="234103"/>
            <a:ext cx="8853576" cy="439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B126DF-5967-4E34-893D-CBCC7F86A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96" y="2061653"/>
            <a:ext cx="10515600" cy="1986921"/>
          </a:xfrm>
        </p:spPr>
        <p:txBody>
          <a:bodyPr>
            <a:normAutofit/>
          </a:bodyPr>
          <a:lstStyle/>
          <a:p>
            <a:r>
              <a:rPr lang="en-US" sz="5400" dirty="0">
                <a:cs typeface="Calibri Light"/>
              </a:rPr>
              <a:t>Welcome to Data 601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BC295-1D9C-48E2-BFC5-73DAD68A8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35" y="5074906"/>
            <a:ext cx="10515600" cy="16340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200" dirty="0">
                <a:cs typeface="Calibri"/>
              </a:rPr>
              <a:t>Once you've found a seat, </a:t>
            </a:r>
          </a:p>
          <a:p>
            <a:pPr marL="514350" indent="-514350">
              <a:buAutoNum type="arabicPeriod"/>
            </a:pPr>
            <a:r>
              <a:rPr lang="en-US" sz="3200" dirty="0">
                <a:cs typeface="Calibri"/>
              </a:rPr>
              <a:t>Introduce yourself to your neighbor</a:t>
            </a:r>
          </a:p>
          <a:p>
            <a:pPr marL="514350" indent="-514350">
              <a:buAutoNum type="arabicPeriod"/>
            </a:pPr>
            <a:r>
              <a:rPr lang="en-US" sz="3200" dirty="0">
                <a:cs typeface="Calibri"/>
              </a:rPr>
              <a:t>Ask them what their expectations are for the class</a:t>
            </a:r>
          </a:p>
        </p:txBody>
      </p:sp>
    </p:spTree>
    <p:extLst>
      <p:ext uri="{BB962C8B-B14F-4D97-AF65-F5344CB8AC3E}">
        <p14:creationId xmlns:p14="http://schemas.microsoft.com/office/powerpoint/2010/main" val="1847525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Most popular tool in Data 601: </a:t>
            </a:r>
            <a:r>
              <a:rPr lang="en-US" b="1" i="1" dirty="0">
                <a:cs typeface="Calibri Light"/>
              </a:rPr>
              <a:t>Python</a:t>
            </a:r>
            <a:endParaRPr lang="en-US" b="1" dirty="0">
              <a:cs typeface="Calibri Light"/>
            </a:endParaRPr>
          </a:p>
        </p:txBody>
      </p:sp>
      <p:pic>
        <p:nvPicPr>
          <p:cNvPr id="4" name="Picture 4" descr="A person looking at the camera&#10;&#10;Description generated with high confidence">
            <a:extLst>
              <a:ext uri="{FF2B5EF4-FFF2-40B4-BE49-F238E27FC236}">
                <a16:creationId xmlns:a16="http://schemas.microsoft.com/office/drawing/2014/main" id="{5D34D5E0-EAE7-4347-B0F5-A0D12471D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1" r="287" b="11809"/>
          <a:stretch/>
        </p:blipFill>
        <p:spPr>
          <a:xfrm>
            <a:off x="6947357" y="1468296"/>
            <a:ext cx="4991614" cy="5055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0B039B-3C66-4B32-BA30-F9E5A98FA644}"/>
              </a:ext>
            </a:extLst>
          </p:cNvPr>
          <p:cNvSpPr txBox="1"/>
          <p:nvPr/>
        </p:nvSpPr>
        <p:spPr>
          <a:xfrm>
            <a:off x="713117" y="2143664"/>
            <a:ext cx="5503652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Raise your hand if you</a:t>
            </a:r>
            <a:r>
              <a:rPr lang="en-US" sz="3200" dirty="0">
                <a:cs typeface="Calibri"/>
              </a:rPr>
              <a:t> have </a:t>
            </a:r>
            <a:r>
              <a:rPr lang="en-US" sz="3200" b="1" u="sng" dirty="0">
                <a:cs typeface="Calibri"/>
              </a:rPr>
              <a:t>used</a:t>
            </a:r>
            <a:r>
              <a:rPr lang="en-US" sz="3200" dirty="0">
                <a:cs typeface="Calibri"/>
              </a:rPr>
              <a:t> the programming language called Python</a:t>
            </a:r>
          </a:p>
        </p:txBody>
      </p:sp>
    </p:spTree>
    <p:extLst>
      <p:ext uri="{BB962C8B-B14F-4D97-AF65-F5344CB8AC3E}">
        <p14:creationId xmlns:p14="http://schemas.microsoft.com/office/powerpoint/2010/main" val="1625610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Interface to Python in Data 601: </a:t>
            </a:r>
            <a:r>
              <a:rPr lang="en-US" i="1" dirty="0" err="1">
                <a:cs typeface="Calibri Light"/>
              </a:rPr>
              <a:t>Jupyter</a:t>
            </a:r>
            <a:endParaRPr lang="en-US" i="1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B039B-3C66-4B32-BA30-F9E5A98FA644}"/>
              </a:ext>
            </a:extLst>
          </p:cNvPr>
          <p:cNvSpPr txBox="1"/>
          <p:nvPr/>
        </p:nvSpPr>
        <p:spPr>
          <a:xfrm>
            <a:off x="253041" y="3164456"/>
            <a:ext cx="4871048" cy="10772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Raise your hand if you</a:t>
            </a:r>
            <a:r>
              <a:rPr lang="en-US" sz="3200" dirty="0">
                <a:cs typeface="Calibri"/>
              </a:rPr>
              <a:t> have </a:t>
            </a:r>
            <a:r>
              <a:rPr lang="en-US" sz="3200" b="1" u="sng" dirty="0">
                <a:cs typeface="Calibri"/>
              </a:rPr>
              <a:t>used</a:t>
            </a:r>
            <a:r>
              <a:rPr lang="en-US" sz="3200" dirty="0">
                <a:cs typeface="Calibri"/>
              </a:rPr>
              <a:t> a </a:t>
            </a:r>
            <a:r>
              <a:rPr lang="en-US" sz="3200" dirty="0" err="1">
                <a:cs typeface="Calibri"/>
              </a:rPr>
              <a:t>Jupyter</a:t>
            </a:r>
            <a:r>
              <a:rPr lang="en-US" sz="3200" dirty="0">
                <a:cs typeface="Calibri"/>
              </a:rPr>
              <a:t> notebook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8B01F4D-9AC5-4CAC-942B-F1F0398C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50" y="1804402"/>
            <a:ext cx="6581953" cy="454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56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802BBCA-F900-45D0-A134-E24B4140A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118" y="2775976"/>
            <a:ext cx="4813539" cy="3620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3A886B-4325-49AF-864B-0859624C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Why </a:t>
            </a:r>
            <a:r>
              <a:rPr lang="en-US" dirty="0" err="1">
                <a:cs typeface="Calibri Light"/>
              </a:rPr>
              <a:t>Jupyter</a:t>
            </a:r>
            <a:r>
              <a:rPr lang="en-US" dirty="0">
                <a:cs typeface="Calibri Light"/>
              </a:rPr>
              <a:t> + Python for Data 601?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B8A9B-3E78-402C-8067-00D6ED9D3F79}"/>
              </a:ext>
            </a:extLst>
          </p:cNvPr>
          <p:cNvSpPr txBox="1"/>
          <p:nvPr/>
        </p:nvSpPr>
        <p:spPr>
          <a:xfrm>
            <a:off x="1173192" y="1697966"/>
            <a:ext cx="10708257" cy="440120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/>
              <a:t>Jupyter</a:t>
            </a:r>
            <a:r>
              <a:rPr lang="en-US" sz="2800" dirty="0"/>
              <a:t> is useful for 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Exploration of data</a:t>
            </a:r>
            <a:r>
              <a:rPr lang="en-US" sz="2800" dirty="0">
                <a:cs typeface="Calibri"/>
              </a:rPr>
              <a:t> (</a:t>
            </a:r>
            <a:r>
              <a:rPr lang="en-US" sz="2800" i="1" dirty="0">
                <a:cs typeface="Calibri"/>
              </a:rPr>
              <a:t>jargon</a:t>
            </a:r>
            <a:r>
              <a:rPr lang="en-US" sz="2800" dirty="0">
                <a:cs typeface="Calibri"/>
              </a:rPr>
              <a:t>: </a:t>
            </a:r>
            <a:r>
              <a:rPr lang="en-US" sz="2800" u="sng" dirty="0">
                <a:cs typeface="Calibri"/>
              </a:rPr>
              <a:t>EDA</a:t>
            </a:r>
            <a:r>
              <a:rPr lang="en-US" sz="2800" dirty="0">
                <a:cs typeface="Calibri"/>
              </a:rPr>
              <a:t> = exploratory data analysis)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Documenting your activities (to enable reproducibility)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Figuring out which software is relevant, which algorithms to use, which software libraries are useful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Visualizing results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And both </a:t>
            </a:r>
            <a:r>
              <a:rPr lang="en-US" sz="2800" dirty="0" err="1">
                <a:cs typeface="Calibri"/>
              </a:rPr>
              <a:t>Jupyter</a:t>
            </a:r>
            <a:r>
              <a:rPr lang="en-US" sz="2800" dirty="0">
                <a:cs typeface="Calibri"/>
              </a:rPr>
              <a:t> and Python are free!</a:t>
            </a:r>
          </a:p>
          <a:p>
            <a:r>
              <a:rPr lang="en-US" sz="2800" dirty="0">
                <a:cs typeface="Calibri"/>
              </a:rPr>
              <a:t>And both are widely used!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448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D337-3E60-46ED-8F06-5E821AB5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>
                <a:cs typeface="Calibri Light"/>
              </a:rPr>
              <a:t>Python and </a:t>
            </a:r>
            <a:r>
              <a:rPr lang="en-US" sz="4200" dirty="0" err="1">
                <a:cs typeface="Calibri Light"/>
              </a:rPr>
              <a:t>Jupyter</a:t>
            </a:r>
            <a:r>
              <a:rPr lang="en-US" sz="4200" dirty="0">
                <a:cs typeface="Calibri Light"/>
              </a:rPr>
              <a:t> do not cover every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0C7D6-704E-4393-9171-20DABF7B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>
                <a:cs typeface="Calibri"/>
              </a:rPr>
              <a:t>For sufficiently large data sets, </a:t>
            </a:r>
            <a:r>
              <a:rPr lang="en-US" sz="2600" dirty="0" err="1">
                <a:cs typeface="Calibri"/>
              </a:rPr>
              <a:t>Jupyter</a:t>
            </a:r>
            <a:r>
              <a:rPr lang="en-US" sz="2600" dirty="0">
                <a:cs typeface="Calibri"/>
              </a:rPr>
              <a:t> and Python are not the right tool</a:t>
            </a:r>
          </a:p>
          <a:p>
            <a:r>
              <a:rPr lang="en-US" sz="2600" dirty="0">
                <a:cs typeface="Calibri"/>
              </a:rPr>
              <a:t>For sufficiently complex analytics, </a:t>
            </a:r>
            <a:r>
              <a:rPr lang="en-US" sz="2600" dirty="0" err="1">
                <a:cs typeface="Calibri"/>
              </a:rPr>
              <a:t>Jupyter</a:t>
            </a:r>
            <a:r>
              <a:rPr lang="en-US" sz="2600" dirty="0">
                <a:cs typeface="Calibri"/>
              </a:rPr>
              <a:t> and Python are not the right tool</a:t>
            </a:r>
          </a:p>
          <a:p>
            <a:endParaRPr lang="en-US" sz="2600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Speed and security are typically not your priority during exploration 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Knowing when to invest in switching tools is a skill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Evaluate trade-offs of flexibility and security and speed for a given scale</a:t>
            </a:r>
          </a:p>
        </p:txBody>
      </p:sp>
    </p:spTree>
    <p:extLst>
      <p:ext uri="{BB962C8B-B14F-4D97-AF65-F5344CB8AC3E}">
        <p14:creationId xmlns:p14="http://schemas.microsoft.com/office/powerpoint/2010/main" val="2555946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37AF-F39E-4FF5-BB7D-635CD5CE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Processes external to data science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74C7D-15CD-4544-866A-4E4EA119601A}"/>
              </a:ext>
            </a:extLst>
          </p:cNvPr>
          <p:cNvSpPr txBox="1"/>
          <p:nvPr/>
        </p:nvSpPr>
        <p:spPr>
          <a:xfrm>
            <a:off x="439946" y="1697966"/>
            <a:ext cx="9802484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Exploration may be enough and the effort terminates</a:t>
            </a:r>
            <a:endParaRPr lang="en-US" sz="2800" dirty="0">
              <a:cs typeface="Calibri"/>
            </a:endParaRPr>
          </a:p>
          <a:p>
            <a:pPr algn="ctr"/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9464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37AF-F39E-4FF5-BB7D-635CD5CE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Processes external to data science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287D6-B788-4E1B-899D-03C7F11F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502" y="3680304"/>
            <a:ext cx="5943602" cy="2410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Additional refinement is often needed; data science is often merely the start of an investment</a:t>
            </a:r>
          </a:p>
        </p:txBody>
      </p:sp>
      <p:pic>
        <p:nvPicPr>
          <p:cNvPr id="4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48EC86AE-B716-4C6C-BBFD-F45AE1FD8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2599306"/>
            <a:ext cx="4885425" cy="4146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474C7D-15CD-4544-866A-4E4EA119601A}"/>
              </a:ext>
            </a:extLst>
          </p:cNvPr>
          <p:cNvSpPr txBox="1"/>
          <p:nvPr/>
        </p:nvSpPr>
        <p:spPr>
          <a:xfrm>
            <a:off x="439946" y="1697966"/>
            <a:ext cx="9802484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Exploration may be enough and the effort terminates</a:t>
            </a:r>
            <a:endParaRPr lang="en-US" sz="2800" dirty="0">
              <a:cs typeface="Calibri"/>
            </a:endParaRPr>
          </a:p>
          <a:p>
            <a:pPr algn="ctr"/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4432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0FC06-4CEE-4EB1-A488-D2B49256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cs typeface="Calibri Light"/>
              </a:rPr>
              <a:t>Not covered</a:t>
            </a:r>
            <a:r>
              <a:rPr lang="en-US" dirty="0">
                <a:cs typeface="Calibri Light"/>
              </a:rPr>
              <a:t>: product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B042E-5F09-4099-A737-D53A1BD32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43336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There's a complex network of dependencies (see people enumerated previously) of which data science is one component.</a:t>
            </a:r>
            <a:endParaRPr lang="en-US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Downstream consumers of your output are likely to be software developers who use containers and support users.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This class is focused on the data science; not with integration.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636C5-48D1-485B-B1CF-29931597BEC3}"/>
              </a:ext>
            </a:extLst>
          </p:cNvPr>
          <p:cNvSpPr txBox="1"/>
          <p:nvPr/>
        </p:nvSpPr>
        <p:spPr>
          <a:xfrm>
            <a:off x="5069457" y="6011173"/>
            <a:ext cx="6927011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See </a:t>
            </a:r>
            <a:r>
              <a:rPr lang="en-US" sz="2400" dirty="0">
                <a:hlinkClick r:id="rId2"/>
              </a:rPr>
              <a:t>http://dev2ops.org/2010/02/what-is-devops/</a:t>
            </a:r>
            <a:endParaRPr lang="en-US" sz="2400" dirty="0">
              <a:cs typeface="Calibri"/>
              <a:hlinkClick r:id="rId2"/>
            </a:endParaRPr>
          </a:p>
        </p:txBody>
      </p:sp>
      <p:pic>
        <p:nvPicPr>
          <p:cNvPr id="5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A2CF9816-FB2F-47BE-82F3-A8AEDCEE3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117" y="1828321"/>
            <a:ext cx="27432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68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BC81-1FCD-4434-9FC0-F9202DFFB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3746" y="738936"/>
            <a:ext cx="4017035" cy="1325563"/>
          </a:xfrm>
        </p:spPr>
        <p:txBody>
          <a:bodyPr/>
          <a:lstStyle/>
          <a:p>
            <a:r>
              <a:rPr lang="en-US" i="1">
                <a:cs typeface="Calibri Light"/>
              </a:rPr>
              <a:t>Not covered</a:t>
            </a:r>
            <a:r>
              <a:rPr lang="en-US">
                <a:cs typeface="Calibri Light"/>
              </a:rPr>
              <a:t>: security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9258A-BFF9-4A25-8A73-302420109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274" y="2875172"/>
            <a:ext cx="3686355" cy="33017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cs typeface="Calibri"/>
              </a:rPr>
              <a:t>We focus on data science techniques; these do not emphasize secure design of software.</a:t>
            </a:r>
          </a:p>
        </p:txBody>
      </p:sp>
      <p:pic>
        <p:nvPicPr>
          <p:cNvPr id="4" name="Picture 4" descr="A picture containing building, metalware&#10;&#10;Description generated with high confidence">
            <a:extLst>
              <a:ext uri="{FF2B5EF4-FFF2-40B4-BE49-F238E27FC236}">
                <a16:creationId xmlns:a16="http://schemas.microsoft.com/office/drawing/2014/main" id="{93D8745E-FD13-4250-8D07-490355416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18" y="362023"/>
            <a:ext cx="7473350" cy="604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06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0837-2912-4BCE-B8C3-1E3F485FD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We will discuss: data formats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4C77-0A73-49B2-81D1-823AF169C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Examples of data formats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CSV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Excel</a:t>
            </a:r>
          </a:p>
          <a:p>
            <a:r>
              <a:rPr lang="en-US" dirty="0">
                <a:cs typeface="Calibri"/>
              </a:rPr>
              <a:t>JSON</a:t>
            </a:r>
          </a:p>
          <a:p>
            <a:r>
              <a:rPr lang="en-US" dirty="0">
                <a:cs typeface="Calibri"/>
              </a:rPr>
              <a:t>XML</a:t>
            </a:r>
          </a:p>
          <a:p>
            <a:r>
              <a:rPr lang="en-US" dirty="0">
                <a:cs typeface="Calibri"/>
              </a:rPr>
              <a:t>Images (i.e. </a:t>
            </a:r>
            <a:r>
              <a:rPr lang="en-US" dirty="0" err="1">
                <a:cs typeface="Calibri"/>
              </a:rPr>
              <a:t>png</a:t>
            </a:r>
            <a:r>
              <a:rPr lang="en-US" dirty="0">
                <a:cs typeface="Calibri"/>
              </a:rPr>
              <a:t>, jpg, bmp, </a:t>
            </a:r>
            <a:r>
              <a:rPr lang="en-US" dirty="0" err="1">
                <a:cs typeface="Calibri"/>
              </a:rPr>
              <a:t>svg</a:t>
            </a:r>
            <a:r>
              <a:rPr lang="en-US" dirty="0">
                <a:cs typeface="Calibri"/>
              </a:rPr>
              <a:t>)</a:t>
            </a:r>
          </a:p>
          <a:p>
            <a:r>
              <a:rPr lang="en-US" dirty="0">
                <a:cs typeface="Calibri"/>
              </a:rPr>
              <a:t>Sound (i.e. mp3, wav)</a:t>
            </a:r>
          </a:p>
          <a:p>
            <a:r>
              <a:rPr lang="en-US" dirty="0">
                <a:cs typeface="Calibri"/>
              </a:rPr>
              <a:t>Images + sound: video</a:t>
            </a:r>
          </a:p>
          <a:p>
            <a:r>
              <a:rPr lang="en-US" dirty="0">
                <a:cs typeface="Calibri"/>
              </a:rPr>
              <a:t>Unstructured text (i.e. txt)</a:t>
            </a:r>
          </a:p>
        </p:txBody>
      </p:sp>
    </p:spTree>
    <p:extLst>
      <p:ext uri="{BB962C8B-B14F-4D97-AF65-F5344CB8AC3E}">
        <p14:creationId xmlns:p14="http://schemas.microsoft.com/office/powerpoint/2010/main" val="1244777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98D0F-8AE9-43D0-92D8-ECD76F62C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847277"/>
            <a:ext cx="5157787" cy="16577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0" dirty="0">
                <a:cs typeface="Calibri"/>
              </a:rPr>
              <a:t>Not covered: </a:t>
            </a:r>
          </a:p>
          <a:p>
            <a:r>
              <a:rPr lang="en-US" sz="3600" b="0" dirty="0">
                <a:cs typeface="Calibri"/>
              </a:rPr>
              <a:t>unstructured text </a:t>
            </a:r>
            <a:endParaRPr lang="en-US" sz="3600" b="0" dirty="0">
              <a:ea typeface="+mn-lt"/>
              <a:cs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94BDB8-88E7-4368-94D2-4692847D0E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A1022-1668-408B-9507-7FC583A88D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847277"/>
            <a:ext cx="5183188" cy="1657798"/>
          </a:xfrm>
        </p:spPr>
        <p:txBody>
          <a:bodyPr>
            <a:normAutofit/>
          </a:bodyPr>
          <a:lstStyle/>
          <a:p>
            <a:r>
              <a:rPr lang="en-US" sz="3600" b="0" dirty="0">
                <a:cs typeface="Calibri"/>
              </a:rPr>
              <a:t>Not covered: </a:t>
            </a:r>
            <a:endParaRPr lang="en-US" sz="3600">
              <a:cs typeface="Calibri"/>
            </a:endParaRPr>
          </a:p>
          <a:p>
            <a:r>
              <a:rPr lang="en-US" sz="3600" b="0" dirty="0">
                <a:cs typeface="Calibri"/>
              </a:rPr>
              <a:t>image, sound, video</a:t>
            </a:r>
          </a:p>
          <a:p>
            <a:endParaRPr lang="en-US" sz="3600" b="0" dirty="0"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4D9AC5-5903-45A3-8150-DD27E0AB7D6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9FDA1-AFE1-4866-B98F-B7314EE5B692}"/>
              </a:ext>
            </a:extLst>
          </p:cNvPr>
          <p:cNvSpPr txBox="1"/>
          <p:nvPr/>
        </p:nvSpPr>
        <p:spPr>
          <a:xfrm>
            <a:off x="4192438" y="5694871"/>
            <a:ext cx="3835879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Data 601 focus is on numerical data</a:t>
            </a:r>
            <a:endParaRPr lang="en-US" dirty="0"/>
          </a:p>
          <a:p>
            <a:pPr algn="ctr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7745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01C99-1987-4DDA-9BD8-C47A48743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Ground rules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92A17-C0D4-468F-AD2B-FB8CE21AC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181" y="1969398"/>
            <a:ext cx="10515600" cy="432258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scheduled bio breaks</a:t>
            </a:r>
          </a:p>
          <a:p>
            <a:r>
              <a:rPr lang="en-US" dirty="0">
                <a:cs typeface="Calibri"/>
              </a:rPr>
              <a:t>Also, it is acceptable to get up at any time and take a bathroom break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raise your hand if you have a question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it is acceptable to occasionally not participate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 highly value feedback</a:t>
            </a:r>
          </a:p>
          <a:p>
            <a:pPr lvl="1"/>
            <a:r>
              <a:rPr lang="en-US" dirty="0">
                <a:cs typeface="Calibri"/>
              </a:rPr>
              <a:t>See anonymous question sheets on your desk</a:t>
            </a:r>
          </a:p>
        </p:txBody>
      </p:sp>
    </p:spTree>
    <p:extLst>
      <p:ext uri="{BB962C8B-B14F-4D97-AF65-F5344CB8AC3E}">
        <p14:creationId xmlns:p14="http://schemas.microsoft.com/office/powerpoint/2010/main" val="3638516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36F2-BB18-40B6-93FE-89139371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Tables: what are they good for?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812DF-A481-4E53-96B2-29E3C7CAD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How would you represent a </a:t>
            </a:r>
            <a:r>
              <a:rPr lang="en-US" dirty="0">
                <a:cs typeface="Calibri"/>
                <a:hlinkClick r:id="rId2"/>
              </a:rPr>
              <a:t>corpus</a:t>
            </a:r>
            <a:r>
              <a:rPr lang="en-US" dirty="0">
                <a:cs typeface="Calibri"/>
              </a:rPr>
              <a:t> of emails?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How would you represent course grades for Data 601?</a:t>
            </a:r>
          </a:p>
        </p:txBody>
      </p:sp>
    </p:spTree>
    <p:extLst>
      <p:ext uri="{BB962C8B-B14F-4D97-AF65-F5344CB8AC3E}">
        <p14:creationId xmlns:p14="http://schemas.microsoft.com/office/powerpoint/2010/main" val="1968223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0837-2912-4BCE-B8C3-1E3F485FD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4C77-0A73-49B2-81D1-823AF169C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9945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3"/>
              </a:rPr>
              <a:t>CSV</a:t>
            </a:r>
          </a:p>
          <a:p>
            <a:r>
              <a:rPr lang="en-US" dirty="0">
                <a:cs typeface="Calibri"/>
                <a:hlinkClick r:id="rId4"/>
              </a:rPr>
              <a:t>JSON</a:t>
            </a:r>
          </a:p>
          <a:p>
            <a:r>
              <a:rPr lang="en-US" dirty="0">
                <a:cs typeface="Calibri"/>
                <a:hlinkClick r:id="rId5"/>
              </a:rPr>
              <a:t>XML</a:t>
            </a:r>
            <a:endParaRPr lang="en-US">
              <a:cs typeface="Calibri"/>
              <a:hlinkClick r:id="rId5"/>
            </a:endParaRPr>
          </a:p>
          <a:p>
            <a:r>
              <a:rPr lang="en-US" dirty="0">
                <a:solidFill>
                  <a:schemeClr val="accent3"/>
                </a:solidFill>
                <a:cs typeface="Calibri"/>
                <a:hlinkClick r:id="rId6"/>
              </a:rPr>
              <a:t>Excel</a:t>
            </a:r>
            <a:endParaRPr lang="en-US" dirty="0">
              <a:solidFill>
                <a:schemeClr val="accent3"/>
              </a:solidFill>
              <a:cs typeface="Calibri"/>
            </a:endParaRP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Images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Sound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Video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Unstructured text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A4B7E66A-2E9D-487E-BFA8-F7E8DB1B1709}"/>
              </a:ext>
            </a:extLst>
          </p:cNvPr>
          <p:cNvSpPr/>
          <p:nvPr/>
        </p:nvSpPr>
        <p:spPr>
          <a:xfrm>
            <a:off x="2265786" y="1857555"/>
            <a:ext cx="457372" cy="1360098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761F8E-36E4-4150-BE56-9CAD97BBA157}"/>
              </a:ext>
            </a:extLst>
          </p:cNvPr>
          <p:cNvSpPr txBox="1"/>
          <p:nvPr/>
        </p:nvSpPr>
        <p:spPr>
          <a:xfrm>
            <a:off x="3257910" y="1697965"/>
            <a:ext cx="8005312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Plain text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Platform independent</a:t>
            </a:r>
          </a:p>
          <a:p>
            <a:r>
              <a:rPr lang="en-US" sz="2400" dirty="0">
                <a:cs typeface="Calibri"/>
              </a:rPr>
              <a:t>Not tied to specific software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--&gt; Recommended as data formats by the Library of Congress</a:t>
            </a:r>
          </a:p>
          <a:p>
            <a:r>
              <a:rPr lang="en-US" sz="2400" dirty="0">
                <a:cs typeface="Calibri"/>
              </a:rPr>
              <a:t>See http://www.loc.gov/preservation/resources/rfs/data.html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31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82" y="2846417"/>
            <a:ext cx="8287110" cy="343118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cs typeface="Calibri"/>
              </a:rPr>
              <a:t>A table with rows and columns composed of text</a:t>
            </a:r>
          </a:p>
        </p:txBody>
      </p:sp>
      <p:pic>
        <p:nvPicPr>
          <p:cNvPr id="4" name="Picture 4" descr="A close up of a white background&#10;&#10;Description generated with high confidence">
            <a:extLst>
              <a:ext uri="{FF2B5EF4-FFF2-40B4-BE49-F238E27FC236}">
                <a16:creationId xmlns:a16="http://schemas.microsoft.com/office/drawing/2014/main" id="{A1B146A0-FD7D-40F4-80A4-753E5D56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089" y="363119"/>
            <a:ext cx="4257675" cy="5384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771F45-E9D4-419E-BBD8-75A8A081BC34}"/>
              </a:ext>
            </a:extLst>
          </p:cNvPr>
          <p:cNvSpPr txBox="1"/>
          <p:nvPr/>
        </p:nvSpPr>
        <p:spPr>
          <a:xfrm>
            <a:off x="281798" y="1697966"/>
            <a:ext cx="7559613" cy="113877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No set standard; see </a:t>
            </a:r>
            <a:r>
              <a:rPr lang="en-US" sz="2000" dirty="0">
                <a:cs typeface="Calibri"/>
                <a:hlinkClick r:id="rId4"/>
              </a:rPr>
              <a:t>https://tools.ietf.org/html/rfc4180</a:t>
            </a:r>
            <a:endParaRPr lang="en-US" sz="2000">
              <a:cs typeface="Calibri"/>
              <a:hlinkClick r:id="" action="ppaction://noaction"/>
            </a:endParaRPr>
          </a:p>
          <a:p>
            <a:r>
              <a:rPr lang="en-US" sz="2400" dirty="0">
                <a:hlinkClick r:id="rId5"/>
              </a:rPr>
              <a:t>https://en.wikipedia.org/wiki/Comma-separated_values</a:t>
            </a:r>
            <a:endParaRPr lang="en-US" sz="240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6FCC179-70A8-4930-9EFE-8457478FF9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94" t="3500" r="37353" b="5000"/>
          <a:stretch/>
        </p:blipFill>
        <p:spPr>
          <a:xfrm>
            <a:off x="6895381" y="3425802"/>
            <a:ext cx="1178304" cy="2852571"/>
          </a:xfrm>
          <a:prstGeom prst="rect">
            <a:avLst/>
          </a:prstGeom>
        </p:spPr>
      </p:pic>
      <p:pic>
        <p:nvPicPr>
          <p:cNvPr id="8" name="Picture 6" descr="A picture containing white, sitting&#10;&#10;Description generated with high confidence">
            <a:extLst>
              <a:ext uri="{FF2B5EF4-FFF2-40B4-BE49-F238E27FC236}">
                <a16:creationId xmlns:a16="http://schemas.microsoft.com/office/drawing/2014/main" id="{C89753FD-26AD-4F15-9F6E-D0E16B1426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94" t="3500" r="37353" b="5000"/>
          <a:stretch/>
        </p:blipFill>
        <p:spPr>
          <a:xfrm>
            <a:off x="5572663" y="3425801"/>
            <a:ext cx="1178304" cy="2852571"/>
          </a:xfrm>
          <a:prstGeom prst="rect">
            <a:avLst/>
          </a:prstGeom>
        </p:spPr>
      </p:pic>
      <p:pic>
        <p:nvPicPr>
          <p:cNvPr id="9" name="Picture 6" descr="A picture containing white, sitting&#10;&#10;Description generated with high confidence">
            <a:extLst>
              <a:ext uri="{FF2B5EF4-FFF2-40B4-BE49-F238E27FC236}">
                <a16:creationId xmlns:a16="http://schemas.microsoft.com/office/drawing/2014/main" id="{41DD3083-1F0E-4D07-B60D-BCD2791B29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94" t="3500" r="37353" b="5000"/>
          <a:stretch/>
        </p:blipFill>
        <p:spPr>
          <a:xfrm>
            <a:off x="4336211" y="3425802"/>
            <a:ext cx="1178304" cy="2852571"/>
          </a:xfrm>
          <a:prstGeom prst="rect">
            <a:avLst/>
          </a:prstGeom>
        </p:spPr>
      </p:pic>
      <p:pic>
        <p:nvPicPr>
          <p:cNvPr id="10" name="Picture 10" descr="A picture containing indoor, building, table, bench&#10;&#10;Description generated with very high confidence">
            <a:extLst>
              <a:ext uri="{FF2B5EF4-FFF2-40B4-BE49-F238E27FC236}">
                <a16:creationId xmlns:a16="http://schemas.microsoft.com/office/drawing/2014/main" id="{31E772F5-92A6-43A9-8940-CD78A98C4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40278" y="3435470"/>
            <a:ext cx="4727275" cy="356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81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82" y="2846417"/>
            <a:ext cx="8287110" cy="343118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cs typeface="Calibri"/>
              </a:rPr>
              <a:t>A table with rows and columns composed of text</a:t>
            </a:r>
          </a:p>
          <a:p>
            <a:r>
              <a:rPr lang="en-US" dirty="0">
                <a:cs typeface="Calibri"/>
              </a:rPr>
              <a:t>Two delimiters (https://en.wikipedia.org/wiki/Delimiter):</a:t>
            </a:r>
          </a:p>
          <a:p>
            <a:pPr lvl="1"/>
            <a:r>
              <a:rPr lang="en-US" sz="2800" dirty="0">
                <a:cs typeface="Calibri"/>
              </a:rPr>
              <a:t>Line break</a:t>
            </a:r>
            <a:endParaRPr lang="en-US" sz="2800">
              <a:cs typeface="Calibri"/>
            </a:endParaRPr>
          </a:p>
          <a:p>
            <a:pPr lvl="1"/>
            <a:r>
              <a:rPr lang="en-US" sz="2800" dirty="0">
                <a:cs typeface="Calibri"/>
              </a:rPr>
              <a:t>Comma</a:t>
            </a:r>
            <a:endParaRPr lang="en-US" sz="2800">
              <a:cs typeface="Calibri"/>
            </a:endParaRPr>
          </a:p>
          <a:p>
            <a:r>
              <a:rPr lang="en-US" dirty="0">
                <a:cs typeface="Calibri"/>
              </a:rPr>
              <a:t>May or may not have a header: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          First row is descriptions of columns</a:t>
            </a:r>
          </a:p>
        </p:txBody>
      </p:sp>
      <p:pic>
        <p:nvPicPr>
          <p:cNvPr id="4" name="Picture 4" descr="A close up of a white background&#10;&#10;Description generated with high confidence">
            <a:extLst>
              <a:ext uri="{FF2B5EF4-FFF2-40B4-BE49-F238E27FC236}">
                <a16:creationId xmlns:a16="http://schemas.microsoft.com/office/drawing/2014/main" id="{A1B146A0-FD7D-40F4-80A4-753E5D56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089" y="363119"/>
            <a:ext cx="4257675" cy="5384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58D6B9-D933-4C9A-ACBA-B8CB393FE81E}"/>
              </a:ext>
            </a:extLst>
          </p:cNvPr>
          <p:cNvSpPr txBox="1"/>
          <p:nvPr/>
        </p:nvSpPr>
        <p:spPr>
          <a:xfrm>
            <a:off x="281798" y="1697966"/>
            <a:ext cx="7559613" cy="113877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No set standard; see </a:t>
            </a:r>
            <a:r>
              <a:rPr lang="en-US" sz="2000" dirty="0">
                <a:cs typeface="Calibri"/>
                <a:hlinkClick r:id="rId4"/>
              </a:rPr>
              <a:t>https://tools.ietf.org/html/rfc4180</a:t>
            </a:r>
            <a:endParaRPr lang="en-US" sz="2000">
              <a:cs typeface="Calibri"/>
              <a:hlinkClick r:id="" action="ppaction://noaction"/>
            </a:endParaRPr>
          </a:p>
          <a:p>
            <a:r>
              <a:rPr lang="en-US" sz="2400" dirty="0">
                <a:hlinkClick r:id="rId5"/>
              </a:rPr>
              <a:t>https://en.wikipedia.org/wiki/Comma-separated_values</a:t>
            </a:r>
            <a:endParaRPr lang="en-US" sz="240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7117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 caveats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86" y="2041285"/>
            <a:ext cx="8287110" cy="3704357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/>
            <a:r>
              <a:rPr lang="en-US" sz="3200" dirty="0">
                <a:cs typeface="Calibri"/>
              </a:rPr>
              <a:t>Text (not images, audio, video)</a:t>
            </a:r>
          </a:p>
          <a:p>
            <a:pPr lvl="1"/>
            <a:r>
              <a:rPr lang="en-US" sz="3200" dirty="0">
                <a:cs typeface="Calibri"/>
              </a:rPr>
              <a:t>Each column of same type</a:t>
            </a:r>
          </a:p>
          <a:p>
            <a:pPr lvl="2"/>
            <a:r>
              <a:rPr lang="en-US" sz="2800" dirty="0">
                <a:cs typeface="Calibri"/>
              </a:rPr>
              <a:t>Name or word or description (text)</a:t>
            </a:r>
          </a:p>
          <a:p>
            <a:pPr lvl="2"/>
            <a:r>
              <a:rPr lang="en-US" sz="2800" dirty="0">
                <a:cs typeface="Calibri"/>
              </a:rPr>
              <a:t>Number</a:t>
            </a:r>
          </a:p>
          <a:p>
            <a:pPr lvl="2"/>
            <a:r>
              <a:rPr lang="en-US" sz="2800" dirty="0">
                <a:cs typeface="Calibri"/>
              </a:rPr>
              <a:t>Category label (text)</a:t>
            </a:r>
          </a:p>
          <a:p>
            <a:pPr lvl="1"/>
            <a:r>
              <a:rPr lang="en-US" sz="3200" dirty="0">
                <a:cs typeface="Calibri"/>
              </a:rPr>
              <a:t>Delimiters within a value</a:t>
            </a:r>
          </a:p>
          <a:p>
            <a:pPr lvl="2"/>
            <a:r>
              <a:rPr lang="en-US" sz="2800" dirty="0">
                <a:cs typeface="Calibri"/>
              </a:rPr>
              <a:t>Enclosed within a pair of double quotes:  "  "</a:t>
            </a:r>
          </a:p>
          <a:p>
            <a:pPr lvl="1"/>
            <a:r>
              <a:rPr lang="en-US" sz="3200" dirty="0">
                <a:cs typeface="Calibri"/>
              </a:rPr>
              <a:t>Quotes for quotes, </a:t>
            </a:r>
            <a:r>
              <a:rPr lang="en-US" sz="3200" dirty="0" err="1">
                <a:cs typeface="Calibri"/>
              </a:rPr>
              <a:t>ie</a:t>
            </a:r>
            <a:r>
              <a:rPr lang="en-US" sz="3200" dirty="0">
                <a:cs typeface="Calibri"/>
              </a:rPr>
              <a:t> 24"</a:t>
            </a:r>
          </a:p>
        </p:txBody>
      </p:sp>
      <p:pic>
        <p:nvPicPr>
          <p:cNvPr id="4" name="Picture 4" descr="A close up of a white background&#10;&#10;Description generated with high confidence">
            <a:extLst>
              <a:ext uri="{FF2B5EF4-FFF2-40B4-BE49-F238E27FC236}">
                <a16:creationId xmlns:a16="http://schemas.microsoft.com/office/drawing/2014/main" id="{A1B146A0-FD7D-40F4-80A4-753E5D56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089" y="363119"/>
            <a:ext cx="4257675" cy="538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20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 variations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82" y="2113172"/>
            <a:ext cx="9710468" cy="31436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n-US" dirty="0">
                <a:cs typeface="Calibri"/>
              </a:rPr>
              <a:t>Delimiters vary: </a:t>
            </a:r>
          </a:p>
          <a:p>
            <a:pPr lvl="1"/>
            <a:r>
              <a:rPr lang="en-US" dirty="0">
                <a:cs typeface="Calibri"/>
              </a:rPr>
              <a:t>Tab – see https://en.wikipedia.org/wiki/Tab-separated_values</a:t>
            </a:r>
          </a:p>
          <a:p>
            <a:pPr lvl="1"/>
            <a:r>
              <a:rPr lang="en-US" dirty="0">
                <a:cs typeface="Calibri"/>
              </a:rPr>
              <a:t>| </a:t>
            </a:r>
            <a:r>
              <a:rPr lang="en-US" i="1" dirty="0">
                <a:cs typeface="Calibri"/>
              </a:rPr>
              <a:t> (pipe)</a:t>
            </a:r>
          </a:p>
          <a:p>
            <a:pPr lvl="1"/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BC1B4-05F2-43A3-9E9A-DCBD804A45FE}"/>
              </a:ext>
            </a:extLst>
          </p:cNvPr>
          <p:cNvSpPr txBox="1"/>
          <p:nvPr/>
        </p:nvSpPr>
        <p:spPr>
          <a:xfrm>
            <a:off x="3876135" y="3753928"/>
            <a:ext cx="6553199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latin typeface="Courier New"/>
                <a:cs typeface="Courier New"/>
              </a:rPr>
              <a:t>Month|count|location</a:t>
            </a:r>
            <a:endParaRPr lang="en-US" sz="2800" dirty="0">
              <a:latin typeface="Courier New"/>
              <a:cs typeface="Courier New"/>
            </a:endParaRPr>
          </a:p>
          <a:p>
            <a:r>
              <a:rPr lang="en-US" sz="2800" dirty="0">
                <a:latin typeface="Courier New"/>
                <a:cs typeface="Courier New"/>
              </a:rPr>
              <a:t>Jan|1332|here</a:t>
            </a:r>
          </a:p>
          <a:p>
            <a:r>
              <a:rPr lang="en-US" sz="2800" dirty="0">
                <a:latin typeface="Courier New"/>
                <a:cs typeface="Courier New"/>
              </a:rPr>
              <a:t>June|5,593|there</a:t>
            </a:r>
          </a:p>
          <a:p>
            <a:r>
              <a:rPr lang="en-US" sz="2800" dirty="0">
                <a:latin typeface="Courier New"/>
                <a:cs typeface="Courier New"/>
              </a:rPr>
              <a:t>Feb|953,24|everywhere, CA</a:t>
            </a:r>
          </a:p>
          <a:p>
            <a:r>
              <a:rPr lang="en-US" sz="2800" dirty="0">
                <a:latin typeface="Courier New"/>
                <a:cs typeface="Courier New"/>
              </a:rPr>
              <a:t>Oct|592|my home town, MD</a:t>
            </a:r>
          </a:p>
        </p:txBody>
      </p:sp>
    </p:spTree>
    <p:extLst>
      <p:ext uri="{BB962C8B-B14F-4D97-AF65-F5344CB8AC3E}">
        <p14:creationId xmlns:p14="http://schemas.microsoft.com/office/powerpoint/2010/main" val="1442927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 alternative: fixed width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42" y="2055662"/>
            <a:ext cx="8287110" cy="8576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>
                <a:cs typeface="Calibri"/>
              </a:rPr>
              <a:t>Consistent number of characters per column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E65DB-2C88-4037-A50D-756744D2C3A8}"/>
              </a:ext>
            </a:extLst>
          </p:cNvPr>
          <p:cNvSpPr txBox="1"/>
          <p:nvPr/>
        </p:nvSpPr>
        <p:spPr>
          <a:xfrm>
            <a:off x="1302589" y="2704381"/>
            <a:ext cx="9284897" cy="310854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ourier New"/>
                <a:cs typeface="Courier New"/>
              </a:rPr>
              <a:t>ID     </a:t>
            </a:r>
            <a:r>
              <a:rPr lang="en-US" sz="2800" dirty="0" err="1">
                <a:latin typeface="Courier New"/>
                <a:cs typeface="Courier New"/>
              </a:rPr>
              <a:t>l_name</a:t>
            </a:r>
            <a:r>
              <a:rPr lang="en-US" sz="2800" dirty="0">
                <a:latin typeface="Courier New"/>
                <a:cs typeface="Courier New"/>
              </a:rPr>
              <a:t>    </a:t>
            </a:r>
            <a:r>
              <a:rPr lang="en-US" sz="2800" dirty="0" err="1">
                <a:latin typeface="Courier New"/>
                <a:cs typeface="Courier New"/>
              </a:rPr>
              <a:t>f_nametuition</a:t>
            </a:r>
          </a:p>
          <a:p>
            <a:r>
              <a:rPr lang="en-US" sz="2800" dirty="0">
                <a:latin typeface="Courier New"/>
                <a:cs typeface="Courier New"/>
              </a:rPr>
              <a:t>0585822Potter, </a:t>
            </a:r>
            <a:r>
              <a:rPr lang="en-US" sz="2800" dirty="0" err="1">
                <a:latin typeface="Courier New"/>
                <a:cs typeface="Courier New"/>
              </a:rPr>
              <a:t>JrHarry</a:t>
            </a:r>
            <a:r>
              <a:rPr lang="en-US" sz="2800" dirty="0">
                <a:latin typeface="Courier New"/>
                <a:cs typeface="Courier New"/>
              </a:rPr>
              <a:t> 204</a:t>
            </a:r>
          </a:p>
          <a:p>
            <a:r>
              <a:rPr lang="en-US" sz="2800" dirty="0">
                <a:latin typeface="Courier New"/>
                <a:cs typeface="Courier New"/>
              </a:rPr>
              <a:t>0485572Weasley   Ron   958</a:t>
            </a:r>
          </a:p>
          <a:p>
            <a:r>
              <a:rPr lang="en-US" sz="2800" dirty="0">
                <a:latin typeface="Courier New"/>
                <a:cs typeface="Courier New"/>
              </a:rPr>
              <a:t>5924245Granger   Hermio422</a:t>
            </a:r>
          </a:p>
          <a:p>
            <a:r>
              <a:rPr lang="en-US" sz="2800" dirty="0">
                <a:latin typeface="Courier New"/>
                <a:cs typeface="Courier New"/>
              </a:rPr>
              <a:t>4724926Diggory   Cedric1042</a:t>
            </a:r>
          </a:p>
          <a:p>
            <a:r>
              <a:rPr lang="en-US" sz="2800" dirty="0">
                <a:latin typeface="Courier New"/>
                <a:cs typeface="Courier New"/>
              </a:rPr>
              <a:t>4938243Weasley   Fred  394</a:t>
            </a:r>
          </a:p>
          <a:p>
            <a:endParaRPr lang="en-US"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79465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A1C4-9151-424E-B04D-9108E4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 alternative: fixed width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5E2D-A790-4304-A1AC-1698727C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42" y="2055662"/>
            <a:ext cx="8287110" cy="8576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>
                <a:cs typeface="Calibri"/>
              </a:rPr>
              <a:t>Consistent number of characters per column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E65DB-2C88-4037-A50D-756744D2C3A8}"/>
              </a:ext>
            </a:extLst>
          </p:cNvPr>
          <p:cNvSpPr txBox="1"/>
          <p:nvPr/>
        </p:nvSpPr>
        <p:spPr>
          <a:xfrm>
            <a:off x="1302589" y="2704381"/>
            <a:ext cx="9284897" cy="310854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ourier New"/>
                <a:cs typeface="Courier New"/>
              </a:rPr>
              <a:t>ID     </a:t>
            </a:r>
            <a:r>
              <a:rPr lang="en-US" sz="2800" dirty="0" err="1">
                <a:latin typeface="Courier New"/>
                <a:cs typeface="Courier New"/>
              </a:rPr>
              <a:t>l_name</a:t>
            </a:r>
            <a:r>
              <a:rPr lang="en-US" sz="2800" dirty="0">
                <a:latin typeface="Courier New"/>
                <a:cs typeface="Courier New"/>
              </a:rPr>
              <a:t>    </a:t>
            </a:r>
            <a:r>
              <a:rPr lang="en-US" sz="2800" dirty="0" err="1">
                <a:latin typeface="Courier New"/>
                <a:cs typeface="Courier New"/>
              </a:rPr>
              <a:t>f_nametuition</a:t>
            </a:r>
          </a:p>
          <a:p>
            <a:r>
              <a:rPr lang="en-US" sz="2800" dirty="0">
                <a:latin typeface="Courier New"/>
                <a:cs typeface="Courier New"/>
              </a:rPr>
              <a:t>0585822Potter, </a:t>
            </a:r>
            <a:r>
              <a:rPr lang="en-US" sz="2800" dirty="0" err="1">
                <a:latin typeface="Courier New"/>
                <a:cs typeface="Courier New"/>
              </a:rPr>
              <a:t>JrHarry</a:t>
            </a:r>
            <a:r>
              <a:rPr lang="en-US" sz="2800" dirty="0">
                <a:latin typeface="Courier New"/>
                <a:cs typeface="Courier New"/>
              </a:rPr>
              <a:t> 204</a:t>
            </a:r>
          </a:p>
          <a:p>
            <a:r>
              <a:rPr lang="en-US" sz="2800" dirty="0">
                <a:latin typeface="Courier New"/>
                <a:cs typeface="Courier New"/>
              </a:rPr>
              <a:t>0485572Weasley   Ron   958</a:t>
            </a:r>
          </a:p>
          <a:p>
            <a:r>
              <a:rPr lang="en-US" sz="2800" dirty="0">
                <a:latin typeface="Courier New"/>
                <a:cs typeface="Courier New"/>
              </a:rPr>
              <a:t>5924245Granger   Hermio422</a:t>
            </a:r>
          </a:p>
          <a:p>
            <a:r>
              <a:rPr lang="en-US" sz="2800" dirty="0">
                <a:latin typeface="Courier New"/>
                <a:cs typeface="Courier New"/>
              </a:rPr>
              <a:t>4724926Diggory   Cedric1042</a:t>
            </a:r>
          </a:p>
          <a:p>
            <a:r>
              <a:rPr lang="en-US" sz="2800" dirty="0">
                <a:latin typeface="Courier New"/>
                <a:cs typeface="Courier New"/>
              </a:rPr>
              <a:t>4938243Weasley   Fred  394</a:t>
            </a:r>
          </a:p>
          <a:p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68BD3-DA88-41B1-BAB5-FA6104D5E7FE}"/>
              </a:ext>
            </a:extLst>
          </p:cNvPr>
          <p:cNvSpPr txBox="1"/>
          <p:nvPr/>
        </p:nvSpPr>
        <p:spPr>
          <a:xfrm>
            <a:off x="828136" y="5953663"/>
            <a:ext cx="11369613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/>
              <a:t>Caveat</a:t>
            </a:r>
            <a:r>
              <a:rPr lang="en-US" sz="2400" dirty="0"/>
              <a:t>: each column needs to be at least as long as the longest entry</a:t>
            </a:r>
            <a:endParaRPr lang="en-US" sz="2400" dirty="0">
              <a:cs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63F584-075B-4591-8461-F2FC64A32F13}"/>
              </a:ext>
            </a:extLst>
          </p:cNvPr>
          <p:cNvCxnSpPr/>
          <p:nvPr/>
        </p:nvCxnSpPr>
        <p:spPr>
          <a:xfrm>
            <a:off x="2849592" y="2705818"/>
            <a:ext cx="8627" cy="2654060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56756D-71D9-4387-BB1E-D2ACA236B843}"/>
              </a:ext>
            </a:extLst>
          </p:cNvPr>
          <p:cNvCxnSpPr>
            <a:cxnSpLocks/>
          </p:cNvCxnSpPr>
          <p:nvPr/>
        </p:nvCxnSpPr>
        <p:spPr>
          <a:xfrm>
            <a:off x="5006196" y="2705817"/>
            <a:ext cx="8627" cy="2654060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342CAA-9FE9-4D60-8C41-7161339B1E5D}"/>
              </a:ext>
            </a:extLst>
          </p:cNvPr>
          <p:cNvCxnSpPr>
            <a:cxnSpLocks/>
          </p:cNvCxnSpPr>
          <p:nvPr/>
        </p:nvCxnSpPr>
        <p:spPr>
          <a:xfrm>
            <a:off x="6300158" y="2648307"/>
            <a:ext cx="8627" cy="2654060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670FA-6D7F-4DB5-A289-C7D3B2488AFC}"/>
              </a:ext>
            </a:extLst>
          </p:cNvPr>
          <p:cNvCxnSpPr>
            <a:cxnSpLocks/>
          </p:cNvCxnSpPr>
          <p:nvPr/>
        </p:nvCxnSpPr>
        <p:spPr>
          <a:xfrm flipV="1">
            <a:off x="1153064" y="3102631"/>
            <a:ext cx="6881003" cy="20128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972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CEADA-137B-4338-BC77-14877B7C6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CSV quiz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DAB88-6B3C-4156-A463-636C8A896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60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7086-72FA-48C6-AD47-615AAA658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Jupyter</a:t>
            </a:r>
            <a:r>
              <a:rPr lang="en-US" dirty="0">
                <a:cs typeface="Calibri Light"/>
              </a:rPr>
              <a:t> and CSV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56910-6F5E-44B2-8A38-5E6525782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3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3F63056-9CE8-420B-A84C-8BAAD7E4D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476" y="2541665"/>
            <a:ext cx="7042030" cy="3960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1072CF-B523-451A-94C8-8F9BB4029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917" y="5691"/>
            <a:ext cx="8215223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Grading                                 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B9FEB-0F53-4009-8F02-028EFF58F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87" y="2141927"/>
            <a:ext cx="601548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Attendance: 10%</a:t>
            </a:r>
          </a:p>
          <a:p>
            <a:pPr lvl="1"/>
            <a:r>
              <a:rPr lang="en-US" dirty="0">
                <a:cs typeface="Calibri"/>
              </a:rPr>
              <a:t>Show up for class</a:t>
            </a:r>
          </a:p>
          <a:p>
            <a:pPr lvl="1"/>
            <a:r>
              <a:rPr lang="en-US" dirty="0">
                <a:cs typeface="Calibri"/>
              </a:rPr>
              <a:t>Participate in class exercises and surveys</a:t>
            </a:r>
          </a:p>
          <a:p>
            <a:r>
              <a:rPr lang="en-US" dirty="0">
                <a:cs typeface="Calibri"/>
              </a:rPr>
              <a:t>Homework: 30%</a:t>
            </a:r>
          </a:p>
          <a:p>
            <a:pPr lvl="1"/>
            <a:r>
              <a:rPr lang="en-US" dirty="0">
                <a:cs typeface="Calibri"/>
              </a:rPr>
              <a:t>When homework is assigned, the due date will be provided</a:t>
            </a:r>
          </a:p>
          <a:p>
            <a:r>
              <a:rPr lang="en-US" dirty="0">
                <a:cs typeface="Calibri"/>
              </a:rPr>
              <a:t>Mid-term project: 30%</a:t>
            </a:r>
          </a:p>
          <a:p>
            <a:r>
              <a:rPr lang="en-US" dirty="0">
                <a:cs typeface="Calibri"/>
              </a:rPr>
              <a:t>Final project: 30%</a:t>
            </a:r>
          </a:p>
          <a:p>
            <a:pPr lvl="1"/>
            <a:r>
              <a:rPr lang="en-US" dirty="0">
                <a:cs typeface="Calibri"/>
              </a:rPr>
              <a:t>Includes a presentation to the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E1042-B336-4A96-8F10-5F24F0EC44DD}"/>
              </a:ext>
            </a:extLst>
          </p:cNvPr>
          <p:cNvSpPr txBox="1"/>
          <p:nvPr/>
        </p:nvSpPr>
        <p:spPr>
          <a:xfrm>
            <a:off x="281796" y="1453551"/>
            <a:ext cx="5561161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/>
              <a:t>What you may care about</a:t>
            </a:r>
            <a:r>
              <a:rPr lang="en-US" sz="2400" i="1" dirty="0">
                <a:cs typeface="Calibri"/>
              </a:rPr>
              <a:t> for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0EE66E-AE1F-4B9B-9312-0E597A5E2266}"/>
              </a:ext>
            </a:extLst>
          </p:cNvPr>
          <p:cNvSpPr txBox="1"/>
          <p:nvPr/>
        </p:nvSpPr>
        <p:spPr>
          <a:xfrm>
            <a:off x="7139795" y="1712343"/>
            <a:ext cx="3979652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/>
              <a:t>What I care about</a:t>
            </a:r>
            <a:r>
              <a:rPr lang="en-US" sz="2400" i="1" dirty="0">
                <a:cs typeface="Calibri"/>
              </a:rPr>
              <a:t> conveying</a:t>
            </a:r>
          </a:p>
        </p:txBody>
      </p:sp>
    </p:spTree>
    <p:extLst>
      <p:ext uri="{BB962C8B-B14F-4D97-AF65-F5344CB8AC3E}">
        <p14:creationId xmlns:p14="http://schemas.microsoft.com/office/powerpoint/2010/main" val="3915717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7AE8-B26B-476B-9FF7-684A3F0A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format: JSON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F4FB-4440-4DE3-9207-1012C1CB2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https://tools.ietf.org/html/rfc8259#section-13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36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32F9-7D63-4B01-B4BD-2B071BCD4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format: Extensible Markup Language (XML)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B82B4-6299-4DB3-8495-E25683FCB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https://tools.ietf.org/html/rfc2376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15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DD38E-F5EA-4A91-875F-90C4D2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science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BFF33-165D-49CD-8F9D-7394951F2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Science is a systematic enterprise that builds and organizes knowledge in the form of testable explanations and predictions about the universe.</a:t>
            </a:r>
          </a:p>
          <a:p>
            <a:pPr>
              <a:buNone/>
            </a:pPr>
            <a:r>
              <a:rPr lang="en-US" dirty="0">
                <a:cs typeface="Calibri"/>
              </a:rPr>
              <a:t>       </a:t>
            </a:r>
            <a:r>
              <a:rPr lang="en-US" sz="2400" dirty="0">
                <a:cs typeface="Calibri"/>
                <a:hlinkClick r:id="rId3"/>
              </a:rPr>
              <a:t>https://en.wikipedia.org/wiki/Science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https://www.youtube.com/watch?v=j12BBcKSgEQ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Data</a:t>
            </a:r>
            <a:endParaRPr lang="en-US" dirty="0"/>
          </a:p>
          <a:p>
            <a:r>
              <a:rPr lang="en-US" dirty="0">
                <a:cs typeface="Calibri"/>
              </a:rPr>
              <a:t>Model</a:t>
            </a:r>
          </a:p>
          <a:p>
            <a:r>
              <a:rPr lang="en-US" dirty="0">
                <a:cs typeface="Calibri"/>
              </a:rPr>
              <a:t>Question/hypothesis/assumption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4403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89D2-630E-42B9-A704-2CE2DD63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Make a claim, test the claim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F4321-2539-419D-BF86-A50C3BDAD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83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2169-A463-4033-B549-EF56D978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Reproducibility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4D4C5-B58A-4E66-B9BD-8E9919FBE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60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24DFB-3D52-4034-B083-39B732D0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>
                <a:cs typeface="Calibri Light"/>
              </a:rPr>
              <a:t>Best practices</a:t>
            </a:r>
            <a:r>
              <a:rPr lang="en-US">
                <a:cs typeface="Calibri Light"/>
              </a:rPr>
              <a:t>: Version control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A8429-B089-4264-A062-0E8D525F8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Regardless of how you develop analytics, you'll be creating or editing software and documents.</a:t>
            </a:r>
          </a:p>
          <a:p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[</a:t>
            </a:r>
            <a:r>
              <a:rPr lang="en-US" i="1" dirty="0">
                <a:cs typeface="Calibri"/>
              </a:rPr>
              <a:t>lesson</a:t>
            </a:r>
            <a:r>
              <a:rPr lang="en-US" dirty="0">
                <a:cs typeface="Calibri"/>
              </a:rPr>
              <a:t>] Regardless of how you implement best practices, avoid inventing solutions for which someone else already provided a path.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24B6D4-0E9B-4B3B-B2AE-D882ED5055AB}"/>
              </a:ext>
            </a:extLst>
          </p:cNvPr>
          <p:cNvSpPr txBox="1"/>
          <p:nvPr/>
        </p:nvSpPr>
        <p:spPr>
          <a:xfrm>
            <a:off x="3602966" y="5608607"/>
            <a:ext cx="671135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Suggested resource:    </a:t>
            </a:r>
            <a:r>
              <a:rPr lang="en-US" sz="2400" dirty="0">
                <a:hlinkClick r:id="rId2"/>
              </a:rPr>
              <a:t>https://try.github.io/</a:t>
            </a:r>
            <a:endParaRPr lang="en-US" sz="2400" dirty="0">
              <a:cs typeface="Calibri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4278842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1628-37D7-44B8-9BF7-B5DD39146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21" y="4879615"/>
            <a:ext cx="11464505" cy="1325563"/>
          </a:xfrm>
        </p:spPr>
        <p:txBody>
          <a:bodyPr>
            <a:normAutofit/>
          </a:bodyPr>
          <a:lstStyle/>
          <a:p>
            <a:r>
              <a:rPr lang="en-US" sz="4800" dirty="0">
                <a:cs typeface="Calibri Light"/>
              </a:rPr>
              <a:t>Have you used software for version control?</a:t>
            </a:r>
          </a:p>
        </p:txBody>
      </p:sp>
      <p:pic>
        <p:nvPicPr>
          <p:cNvPr id="4" name="Picture 4" descr="A close up of a keyboard&#10;&#10;Description generated with very high confidence">
            <a:extLst>
              <a:ext uri="{FF2B5EF4-FFF2-40B4-BE49-F238E27FC236}">
                <a16:creationId xmlns:a16="http://schemas.microsoft.com/office/drawing/2014/main" id="{F898879F-4E32-4E78-ADE2-EB0117A35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551" y="161822"/>
            <a:ext cx="11657162" cy="4501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1DD94E-B323-47E3-91D1-774620F52BF2}"/>
              </a:ext>
            </a:extLst>
          </p:cNvPr>
          <p:cNvSpPr txBox="1"/>
          <p:nvPr/>
        </p:nvSpPr>
        <p:spPr>
          <a:xfrm>
            <a:off x="2625306" y="6212457"/>
            <a:ext cx="42672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i="1" dirty="0"/>
              <a:t>Examples</a:t>
            </a:r>
            <a:r>
              <a:rPr lang="en-US" sz="3200" dirty="0"/>
              <a:t>:</a:t>
            </a:r>
            <a:r>
              <a:rPr lang="en-US" sz="3200" dirty="0">
                <a:cs typeface="Calibri"/>
              </a:rPr>
              <a:t> git, </a:t>
            </a:r>
            <a:r>
              <a:rPr lang="en-US" sz="3200" dirty="0" err="1">
                <a:cs typeface="Calibri"/>
              </a:rPr>
              <a:t>svn</a:t>
            </a:r>
            <a:r>
              <a:rPr lang="en-US" sz="3200" dirty="0">
                <a:cs typeface="Calibri"/>
              </a:rPr>
              <a:t>, hg</a:t>
            </a:r>
          </a:p>
        </p:txBody>
      </p:sp>
    </p:spTree>
    <p:extLst>
      <p:ext uri="{BB962C8B-B14F-4D97-AF65-F5344CB8AC3E}">
        <p14:creationId xmlns:p14="http://schemas.microsoft.com/office/powerpoint/2010/main" val="2870482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468E-EF77-4389-B80C-F218AF80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 science is more than math and software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880FE-9DE4-437A-BA99-8A0114514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cs typeface="Calibri"/>
              </a:rPr>
              <a:t>human interaction in data science</a:t>
            </a:r>
          </a:p>
          <a:p>
            <a:r>
              <a:rPr lang="en-US" sz="3200" dirty="0">
                <a:cs typeface="Calibri"/>
              </a:rPr>
              <a:t>discovering stakeholders</a:t>
            </a:r>
          </a:p>
          <a:p>
            <a:r>
              <a:rPr lang="en-US" sz="3200" dirty="0">
                <a:cs typeface="Calibri"/>
              </a:rPr>
              <a:t>negotiating with data owners</a:t>
            </a:r>
          </a:p>
          <a:p>
            <a:r>
              <a:rPr lang="en-US" sz="3200" dirty="0">
                <a:cs typeface="Calibri"/>
              </a:rPr>
              <a:t>customer engagement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FD875-693F-4816-913D-7486A9261007}"/>
              </a:ext>
            </a:extLst>
          </p:cNvPr>
          <p:cNvSpPr txBox="1"/>
          <p:nvPr/>
        </p:nvSpPr>
        <p:spPr>
          <a:xfrm>
            <a:off x="928778" y="5206042"/>
            <a:ext cx="10363199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https://hbr.org/2017/01/the-best-data-scientists-get-out-and-talk-to-people</a:t>
            </a:r>
            <a:endParaRPr lang="en-US" sz="2400" dirty="0">
              <a:cs typeface="Calibri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968388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FE93C-CCA5-46DC-94BA-2402141B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iterating with customers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CCA8B-EB7D-49D2-94BF-CF38A4B7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502" y="1840002"/>
            <a:ext cx="116657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as a data scientist, you'll often be working for someone other than yourself.</a:t>
            </a:r>
          </a:p>
          <a:p>
            <a:endParaRPr lang="en-US"/>
          </a:p>
          <a:p>
            <a:r>
              <a:rPr lang="en-US" dirty="0">
                <a:cs typeface="Calibri"/>
              </a:rPr>
              <a:t>Expect under-specified requirements from customers. Iterate.</a:t>
            </a:r>
            <a:endParaRPr lang="en-US" dirty="0"/>
          </a:p>
          <a:p>
            <a:endParaRPr lang="en-US"/>
          </a:p>
          <a:p>
            <a:r>
              <a:rPr lang="en-US" dirty="0">
                <a:cs typeface="Calibri"/>
              </a:rPr>
              <a:t>Provide incomplete solutions rather than waiting until the product is perfect.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cs typeface="Calibri"/>
                <a:hlinkClick r:id="rId2"/>
              </a:rPr>
              <a:t>https://en.wikipedia.org/wiki/Minimum_viable_product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4397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155A-7004-48CA-B1F2-E45C288D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888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when to persist, </a:t>
            </a:r>
            <a:br>
              <a:rPr lang="en-US" dirty="0">
                <a:cs typeface="Calibri Light"/>
              </a:rPr>
            </a:br>
            <a:r>
              <a:rPr lang="en-US">
                <a:cs typeface="Calibri Light"/>
              </a:rPr>
              <a:t>when to change course, </a:t>
            </a:r>
            <a:br>
              <a:rPr lang="en-US" dirty="0">
                <a:cs typeface="Calibri Light"/>
              </a:rPr>
            </a:br>
            <a:r>
              <a:rPr lang="en-US">
                <a:cs typeface="Calibri Light"/>
              </a:rPr>
              <a:t>when to seek help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0296D-7AB8-48C8-BA9B-87C0E5E36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710" y="4399171"/>
            <a:ext cx="7223185" cy="20222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Try attacking the challenge for 30 minutes </a:t>
            </a:r>
            <a:endParaRPr lang="en-US" dirty="0"/>
          </a:p>
          <a:p>
            <a:pPr marL="0" indent="0">
              <a:buNone/>
            </a:pPr>
            <a:r>
              <a:rPr lang="en-US" dirty="0">
                <a:cs typeface="Calibri"/>
              </a:rPr>
              <a:t>Then seek help or do something else for a while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>
              <a:buNone/>
            </a:pPr>
            <a:r>
              <a:rPr lang="en-US" sz="2400" dirty="0">
                <a:cs typeface="Calibri"/>
                <a:hlinkClick r:id="rId3"/>
              </a:rPr>
              <a:t>https://en.wikipedia.org/wiki/Pomodoro_Technique</a:t>
            </a:r>
            <a:endParaRPr lang="en-US" sz="2400" dirty="0">
              <a:hlinkClick r:id="rId3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BDF2365-2105-4302-8031-270C2999E4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4" b="8252"/>
          <a:stretch/>
        </p:blipFill>
        <p:spPr>
          <a:xfrm>
            <a:off x="353684" y="2968464"/>
            <a:ext cx="3533972" cy="352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28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D005-B118-47B0-96A5-A9FDEC13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Log your assumptions and expectations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F0F53-6E4F-4046-8FAA-9F0224473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marL="0" indent="0">
              <a:buNone/>
            </a:pPr>
            <a:r>
              <a:rPr lang="en-US" dirty="0">
                <a:cs typeface="Calibri"/>
              </a:rPr>
              <a:t>In-class exercise: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On a piece of paper or on your computer, record the date.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Write down your assumptions about this class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Write down your expectations for this class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1916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E7C5-36AF-49FB-BD1D-1A01AA82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pro-tip for seeking help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E6541-F790-43A3-8AA3-C24BFFF12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How to ask well-formed questions:</a:t>
            </a:r>
          </a:p>
          <a:p>
            <a:pPr marL="0" indent="0">
              <a:buNone/>
            </a:pPr>
            <a:r>
              <a:rPr lang="en-US" dirty="0">
                <a:cs typeface="Calibri"/>
                <a:hlinkClick r:id="rId2"/>
              </a:rPr>
              <a:t>https://stackoverflow.com/help/how-to-ask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[Intentional sidetrack to </a:t>
            </a:r>
            <a:r>
              <a:rPr lang="en-US" dirty="0" err="1">
                <a:cs typeface="Calibri"/>
              </a:rPr>
              <a:t>StackOverflow</a:t>
            </a:r>
            <a:r>
              <a:rPr lang="en-US" dirty="0">
                <a:cs typeface="Calibri"/>
              </a:rPr>
              <a:t>.]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3610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4D3056-7FD6-4CCC-A40A-55DFF56B6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544163"/>
            <a:ext cx="5854994" cy="148280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cs typeface="Calibri Light"/>
              </a:rPr>
              <a:t>emotions in data science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A sign on a cloudy day&#10;&#10;Description generated with very high confidence">
            <a:extLst>
              <a:ext uri="{FF2B5EF4-FFF2-40B4-BE49-F238E27FC236}">
                <a16:creationId xmlns:a16="http://schemas.microsoft.com/office/drawing/2014/main" id="{6A2FEC5C-CF9A-48A0-9D5C-80F7D7E877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l="4994" r="31230" b="-2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14A17-B7E2-4BDE-90D1-6B6B257F7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839" y="1832211"/>
            <a:ext cx="6544709" cy="500513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As a data scientist, most of your time will be spent in a desert of uncertainty, frustration, and doubt. </a:t>
            </a:r>
          </a:p>
          <a:p>
            <a:endParaRPr lang="en-US" sz="2400" dirty="0">
              <a:solidFill>
                <a:srgbClr val="000000"/>
              </a:solidFill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There will be rare short-lived interspersed spikes of excitement and happiness due to events like getting a new dataset, creating a new analytic, getting a new result, or being thanked by a stakeholder. </a:t>
            </a:r>
          </a:p>
          <a:p>
            <a:endParaRPr lang="en-US" sz="2400" dirty="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cs typeface="Calibri"/>
              </a:rPr>
              <a:t>    This experience is normal and does not go away.</a:t>
            </a:r>
          </a:p>
        </p:txBody>
      </p:sp>
    </p:spTree>
    <p:extLst>
      <p:ext uri="{BB962C8B-B14F-4D97-AF65-F5344CB8AC3E}">
        <p14:creationId xmlns:p14="http://schemas.microsoft.com/office/powerpoint/2010/main" val="4653743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3C4C7-DE11-4EEA-AC29-244F2F61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External resources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7349D-D4D0-4BD6-9078-DDEBCAD09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Meetups</a:t>
            </a:r>
          </a:p>
          <a:p>
            <a:pPr lvl="1"/>
            <a:r>
              <a:rPr lang="en-US" dirty="0">
                <a:cs typeface="Calibri"/>
                <a:hlinkClick r:id="rId2"/>
              </a:rPr>
              <a:t>https://www.meetup.com/topics/data-science/</a:t>
            </a:r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r>
              <a:rPr lang="en-US" sz="2400" dirty="0">
                <a:cs typeface="Calibri"/>
              </a:rPr>
              <a:t>Online courses</a:t>
            </a:r>
          </a:p>
          <a:p>
            <a:pPr lvl="1"/>
            <a:r>
              <a:rPr lang="en-US" dirty="0">
                <a:cs typeface="Calibri"/>
              </a:rPr>
              <a:t>Coursera</a:t>
            </a:r>
          </a:p>
          <a:p>
            <a:pPr lvl="2"/>
            <a:r>
              <a:rPr lang="en-US" sz="2400" dirty="0">
                <a:cs typeface="Calibri"/>
                <a:hlinkClick r:id="rId3"/>
              </a:rPr>
              <a:t>https://www.coursera.org/learn/machine-learning/home/welcome</a:t>
            </a:r>
            <a:endParaRPr lang="en-US" sz="2400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03469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5B71F-A1F3-40FC-A83B-200EF6541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Homework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FDC6A-B3C0-453E-862F-30C4F259F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sz="3600">
                <a:cs typeface="Calibri"/>
              </a:rPr>
              <a:t>Select one of the following texts:</a:t>
            </a:r>
            <a:endParaRPr lang="en-US" sz="3600" dirty="0">
              <a:cs typeface="Calibri"/>
            </a:endParaRPr>
          </a:p>
          <a:p>
            <a:pPr lvl="1"/>
            <a:r>
              <a:rPr lang="en-US" sz="3200">
                <a:cs typeface="Calibri"/>
              </a:rPr>
              <a:t>first 10 pages of "50 years of data science"</a:t>
            </a:r>
            <a:endParaRPr lang="en-US" sz="3200" dirty="0">
              <a:cs typeface="Calibri"/>
            </a:endParaRPr>
          </a:p>
          <a:p>
            <a:pPr marL="457200" lvl="1" indent="0">
              <a:buNone/>
            </a:pPr>
            <a:r>
              <a:rPr lang="en-US" sz="3200">
                <a:cs typeface="Calibri"/>
              </a:rPr>
              <a:t>or</a:t>
            </a:r>
            <a:endParaRPr lang="en-US" sz="3200" dirty="0">
              <a:cs typeface="Calibri"/>
            </a:endParaRPr>
          </a:p>
          <a:p>
            <a:pPr lvl="1"/>
            <a:r>
              <a:rPr lang="en-US" sz="3200" dirty="0">
                <a:cs typeface="Calibri"/>
              </a:rPr>
              <a:t>https://www.forbes.com/sites/gilpress/2013/05/28/a-very-short-history-of-data-science</a:t>
            </a:r>
          </a:p>
          <a:p>
            <a:pPr lvl="1"/>
            <a:endParaRPr lang="en-US" sz="3200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3600">
                <a:cs typeface="Calibri"/>
              </a:rPr>
              <a:t>Write a half page summary of the text</a:t>
            </a:r>
            <a:endParaRPr lang="en-US" sz="3600" dirty="0">
              <a:cs typeface="Calibri"/>
            </a:endParaRPr>
          </a:p>
          <a:p>
            <a:endParaRPr lang="en-US" sz="3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8569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D005-B118-47B0-96A5-A9FDEC13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Log your assumptions and expectations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F0F53-6E4F-4046-8FAA-9F0224473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marL="0" indent="0">
              <a:buNone/>
            </a:pPr>
            <a:r>
              <a:rPr lang="en-US" dirty="0">
                <a:cs typeface="Calibri"/>
              </a:rPr>
              <a:t>We will revisit these notes later in the semester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Please store your note where it can be accessed later in the course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736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sky, wall, indoor, table&#10;&#10;Description generated with very high confidence">
            <a:extLst>
              <a:ext uri="{FF2B5EF4-FFF2-40B4-BE49-F238E27FC236}">
                <a16:creationId xmlns:a16="http://schemas.microsoft.com/office/drawing/2014/main" id="{E0CC3B42-4D10-471C-BE05-BB617B26C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8834" y="-259091"/>
            <a:ext cx="11129354" cy="74280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7DE3BE-F1D3-4E68-BE26-81E8F688B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do you want t</a:t>
            </a:r>
            <a:r>
              <a:rPr lang="en-US" dirty="0">
                <a:cs typeface="Calibri Light"/>
              </a:rPr>
              <a:t>o learn?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550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1B4F-3F96-44C4-890A-C3C103ED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Course schedule and outline (scope)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E1B89-FFE2-4D51-8F92-85A7742138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cs typeface="Calibri"/>
              </a:rPr>
              <a:t>Aug 30: Overview of Data Science</a:t>
            </a:r>
            <a:endParaRPr lang="en-US" dirty="0" err="1">
              <a:cs typeface="Calibri"/>
            </a:endParaRPr>
          </a:p>
          <a:p>
            <a:r>
              <a:rPr lang="en-US" dirty="0">
                <a:cs typeface="Calibri"/>
              </a:rPr>
              <a:t>Sept 6: Python; data formats</a:t>
            </a:r>
          </a:p>
          <a:p>
            <a:r>
              <a:rPr lang="en-US" dirty="0">
                <a:cs typeface="Calibri"/>
              </a:rPr>
              <a:t>Sept 13: Math (stats)</a:t>
            </a:r>
          </a:p>
          <a:p>
            <a:r>
              <a:rPr lang="en-US" dirty="0">
                <a:cs typeface="Calibri"/>
              </a:rPr>
              <a:t>Sept 20: regression. Data cleanup</a:t>
            </a:r>
          </a:p>
          <a:p>
            <a:r>
              <a:rPr lang="en-US" dirty="0">
                <a:cs typeface="Calibri"/>
              </a:rPr>
              <a:t>Sept 27: Evaluation, cross-validation, overfitting </a:t>
            </a:r>
          </a:p>
          <a:p>
            <a:r>
              <a:rPr lang="en-US" dirty="0">
                <a:cs typeface="Calibri"/>
              </a:rPr>
              <a:t>Oct 4: clustering</a:t>
            </a:r>
          </a:p>
          <a:p>
            <a:r>
              <a:rPr lang="en-US" dirty="0">
                <a:cs typeface="Calibri"/>
              </a:rPr>
              <a:t>Oct 11: [</a:t>
            </a:r>
            <a:r>
              <a:rPr lang="en-US" i="1" dirty="0">
                <a:cs typeface="Calibri"/>
              </a:rPr>
              <a:t>Substitute</a:t>
            </a:r>
            <a:r>
              <a:rPr lang="en-US" dirty="0">
                <a:cs typeface="Calibri"/>
              </a:rPr>
              <a:t>]</a:t>
            </a:r>
          </a:p>
          <a:p>
            <a:r>
              <a:rPr lang="en-US" dirty="0">
                <a:cs typeface="Calibri"/>
              </a:rPr>
              <a:t>Oct 18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099E7-9E25-484C-95AE-6B82A119B5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cs typeface="Calibri"/>
              </a:rPr>
              <a:t>Oct 25: Presentations</a:t>
            </a:r>
          </a:p>
          <a:p>
            <a:r>
              <a:rPr lang="en-US" dirty="0">
                <a:cs typeface="Calibri"/>
              </a:rPr>
              <a:t>Nov 1</a:t>
            </a:r>
          </a:p>
          <a:p>
            <a:r>
              <a:rPr lang="en-US" dirty="0">
                <a:cs typeface="Calibri"/>
              </a:rPr>
              <a:t>Nov 8</a:t>
            </a:r>
          </a:p>
          <a:p>
            <a:r>
              <a:rPr lang="en-US" dirty="0">
                <a:cs typeface="Calibri"/>
              </a:rPr>
              <a:t>Nov 15</a:t>
            </a:r>
          </a:p>
          <a:p>
            <a:r>
              <a:rPr lang="en-US" dirty="0">
                <a:cs typeface="Calibri"/>
              </a:rPr>
              <a:t>Nov 22: No class (Thanksgiving)</a:t>
            </a:r>
          </a:p>
          <a:p>
            <a:r>
              <a:rPr lang="en-US" dirty="0">
                <a:cs typeface="Calibri"/>
              </a:rPr>
              <a:t>Nov 29</a:t>
            </a:r>
          </a:p>
          <a:p>
            <a:r>
              <a:rPr lang="en-US" dirty="0">
                <a:cs typeface="Calibri"/>
              </a:rPr>
              <a:t>Dec 6</a:t>
            </a:r>
          </a:p>
          <a:p>
            <a:r>
              <a:rPr lang="en-US" dirty="0">
                <a:cs typeface="Calibri"/>
              </a:rPr>
              <a:t>Dec 13: Presentation </a:t>
            </a:r>
          </a:p>
        </p:txBody>
      </p:sp>
    </p:spTree>
    <p:extLst>
      <p:ext uri="{BB962C8B-B14F-4D97-AF65-F5344CB8AC3E}">
        <p14:creationId xmlns:p14="http://schemas.microsoft.com/office/powerpoint/2010/main" val="1316053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0E041-E675-44AC-9111-49AF9325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57" y="5555351"/>
            <a:ext cx="11608278" cy="1325563"/>
          </a:xfrm>
        </p:spPr>
        <p:txBody>
          <a:bodyPr>
            <a:normAutofit/>
          </a:bodyPr>
          <a:lstStyle/>
          <a:p>
            <a:r>
              <a:rPr lang="en-US" sz="2800" dirty="0">
                <a:cs typeface="Calibri Light"/>
                <a:hlinkClick r:id="rId2"/>
              </a:rPr>
              <a:t>https://www.kdnuggets.com/2016/10/battle-data-science-venn-diagrams.html</a:t>
            </a:r>
          </a:p>
        </p:txBody>
      </p:sp>
      <p:pic>
        <p:nvPicPr>
          <p:cNvPr id="4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1509B9AB-C30C-4323-B009-E8AB51284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9743" y="-201584"/>
            <a:ext cx="8157380" cy="6105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16CE44-72AE-4EB1-9464-A99678F4A0EE}"/>
              </a:ext>
            </a:extLst>
          </p:cNvPr>
          <p:cNvSpPr txBox="1"/>
          <p:nvPr/>
        </p:nvSpPr>
        <p:spPr>
          <a:xfrm>
            <a:off x="-5751" y="5292306"/>
            <a:ext cx="3275162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latin typeface="Calibri Light"/>
                <a:cs typeface="Calibri Light"/>
              </a:rPr>
              <a:t>Suggested reading: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766B0D-42AD-4BAD-8658-4DF1AE30064F}"/>
              </a:ext>
            </a:extLst>
          </p:cNvPr>
          <p:cNvSpPr txBox="1"/>
          <p:nvPr/>
        </p:nvSpPr>
        <p:spPr>
          <a:xfrm>
            <a:off x="-5751" y="475890"/>
            <a:ext cx="3361426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There's a lot </a:t>
            </a:r>
            <a:r>
              <a:rPr lang="en-US" sz="2800" dirty="0">
                <a:cs typeface="Calibri"/>
              </a:rPr>
              <a:t>to cover</a:t>
            </a:r>
          </a:p>
        </p:txBody>
      </p:sp>
    </p:spTree>
    <p:extLst>
      <p:ext uri="{BB962C8B-B14F-4D97-AF65-F5344CB8AC3E}">
        <p14:creationId xmlns:p14="http://schemas.microsoft.com/office/powerpoint/2010/main" val="709874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53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Data 601 @ UMBC Class 1: data formats</vt:lpstr>
      <vt:lpstr>Welcome to Data 601</vt:lpstr>
      <vt:lpstr>Ground rules</vt:lpstr>
      <vt:lpstr>Grading                                 Learning</vt:lpstr>
      <vt:lpstr>Log your assumptions and expectations</vt:lpstr>
      <vt:lpstr>Log your assumptions and expectations</vt:lpstr>
      <vt:lpstr>What do you want to learn?</vt:lpstr>
      <vt:lpstr>Course schedule and outline (scope)</vt:lpstr>
      <vt:lpstr>https://www.kdnuggets.com/2016/10/battle-data-science-venn-diagrams.html</vt:lpstr>
      <vt:lpstr>Profusion of title and labels</vt:lpstr>
      <vt:lpstr>Data science is an active field with lots of jargon</vt:lpstr>
      <vt:lpstr>Why learn data science?</vt:lpstr>
      <vt:lpstr>Large scale use cases with lots of data</vt:lpstr>
      <vt:lpstr>Assumption in this class</vt:lpstr>
      <vt:lpstr>Small scale use cases with not much data</vt:lpstr>
      <vt:lpstr>Most popular tool in data science</vt:lpstr>
      <vt:lpstr>Most popular tool in data science</vt:lpstr>
      <vt:lpstr>Most popular tool in Data 601: Python</vt:lpstr>
      <vt:lpstr>Most popular tool in Data 601: Python</vt:lpstr>
      <vt:lpstr>Most popular tool in Data 601: Python</vt:lpstr>
      <vt:lpstr>Interface to Python in Data 601: Jupyter</vt:lpstr>
      <vt:lpstr>Why Jupyter + Python for Data 601?</vt:lpstr>
      <vt:lpstr>Python and Jupyter do not cover every use case</vt:lpstr>
      <vt:lpstr>Processes external to data science</vt:lpstr>
      <vt:lpstr>Processes external to data science</vt:lpstr>
      <vt:lpstr>Not covered: product integration</vt:lpstr>
      <vt:lpstr>Not covered: security</vt:lpstr>
      <vt:lpstr>We will discuss: data formats</vt:lpstr>
      <vt:lpstr>PowerPoint Presentation</vt:lpstr>
      <vt:lpstr>Tables: what are they good for?</vt:lpstr>
      <vt:lpstr>data</vt:lpstr>
      <vt:lpstr>CSV</vt:lpstr>
      <vt:lpstr>CSV</vt:lpstr>
      <vt:lpstr>CSV caveats</vt:lpstr>
      <vt:lpstr>CSV variations</vt:lpstr>
      <vt:lpstr>CSV alternative: fixed width</vt:lpstr>
      <vt:lpstr>CSV alternative: fixed width</vt:lpstr>
      <vt:lpstr>CSV quiz</vt:lpstr>
      <vt:lpstr>Jupyter and CSV</vt:lpstr>
      <vt:lpstr>Data format: JSON</vt:lpstr>
      <vt:lpstr>Data format: Extensible Markup Language (XML)</vt:lpstr>
      <vt:lpstr>science</vt:lpstr>
      <vt:lpstr>Make a claim, test the claim</vt:lpstr>
      <vt:lpstr>Reproducibility</vt:lpstr>
      <vt:lpstr>Best practices: Version control</vt:lpstr>
      <vt:lpstr>Have you used software for version control?</vt:lpstr>
      <vt:lpstr>data science is more than math and software</vt:lpstr>
      <vt:lpstr>iterating with customers</vt:lpstr>
      <vt:lpstr>when to persist,  when to change course,  when to seek help</vt:lpstr>
      <vt:lpstr>pro-tip for seeking help</vt:lpstr>
      <vt:lpstr>emotions in data science</vt:lpstr>
      <vt:lpstr>External resources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1367</cp:revision>
  <dcterms:created xsi:type="dcterms:W3CDTF">2013-07-15T20:26:40Z</dcterms:created>
  <dcterms:modified xsi:type="dcterms:W3CDTF">2018-08-22T01:09:49Z</dcterms:modified>
</cp:coreProperties>
</file>